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56" r:id="rId2"/>
    <p:sldId id="258" r:id="rId3"/>
    <p:sldId id="272" r:id="rId4"/>
    <p:sldId id="273" r:id="rId5"/>
    <p:sldId id="267" r:id="rId6"/>
    <p:sldId id="276" r:id="rId7"/>
    <p:sldId id="277" r:id="rId8"/>
    <p:sldId id="271" r:id="rId9"/>
    <p:sldId id="274" r:id="rId10"/>
    <p:sldId id="279" r:id="rId11"/>
    <p:sldId id="259" r:id="rId12"/>
    <p:sldId id="261" r:id="rId13"/>
    <p:sldId id="280" r:id="rId14"/>
    <p:sldId id="281" r:id="rId15"/>
    <p:sldId id="282" r:id="rId16"/>
    <p:sldId id="269" r:id="rId17"/>
    <p:sldId id="268" r:id="rId18"/>
    <p:sldId id="270" r:id="rId19"/>
  </p:sldIdLst>
  <p:sldSz cx="18288000" cy="10287000"/>
  <p:notesSz cx="6858000" cy="9144000"/>
  <p:embeddedFontLst>
    <p:embeddedFont>
      <p:font typeface="Assistant" pitchFamily="2" charset="-79"/>
      <p:regular r:id="rId21"/>
      <p:bold r:id="rId22"/>
    </p:embeddedFont>
    <p:embeddedFont>
      <p:font typeface="Calibri" panose="020F0502020204030204" pitchFamily="34" charset="0"/>
      <p:regular r:id="rId23"/>
      <p:bold r:id="rId24"/>
      <p:italic r:id="rId25"/>
      <p:boldItalic r:id="rId26"/>
    </p:embeddedFont>
    <p:embeddedFont>
      <p:font typeface="Halant Medium" panose="020B0604020202020204" charset="0"/>
      <p:regular r:id="rId27"/>
    </p:embeddedFont>
    <p:embeddedFont>
      <p:font typeface="HK Grotesk Bold" panose="020B0604020202020204" charset="0"/>
      <p:regular r:id="rId28"/>
      <p:bold r:id="rId29"/>
    </p:embeddedFont>
    <p:embeddedFont>
      <p:font typeface="HK Grotesk Medium" panose="020B0604020202020204"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autoAdjust="0"/>
    <p:restoredTop sz="94650" autoAdjust="0"/>
  </p:normalViewPr>
  <p:slideViewPr>
    <p:cSldViewPr>
      <p:cViewPr varScale="1">
        <p:scale>
          <a:sx n="58" d="100"/>
          <a:sy n="58" d="100"/>
        </p:scale>
        <p:origin x="132" y="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B101CA-B3C1-40F3-B800-93EB69F063AB}" type="datetimeFigureOut">
              <a:rPr lang="en-CA" smtClean="0"/>
              <a:t>2023-12-15</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86E595-DA82-4BE8-ACBE-5D9A2CD1F798}" type="slidenum">
              <a:rPr lang="en-CA" smtClean="0"/>
              <a:t>‹#›</a:t>
            </a:fld>
            <a:endParaRPr lang="en-CA"/>
          </a:p>
        </p:txBody>
      </p:sp>
    </p:spTree>
    <p:extLst>
      <p:ext uri="{BB962C8B-B14F-4D97-AF65-F5344CB8AC3E}">
        <p14:creationId xmlns:p14="http://schemas.microsoft.com/office/powerpoint/2010/main" val="1233607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4920301"/>
            <a:ext cx="10724012" cy="5268794"/>
            <a:chOff x="0" y="19051"/>
            <a:chExt cx="14298683" cy="7025058"/>
          </a:xfrm>
        </p:grpSpPr>
        <p:sp>
          <p:nvSpPr>
            <p:cNvPr id="3" name="TextBox 3"/>
            <p:cNvSpPr txBox="1"/>
            <p:nvPr/>
          </p:nvSpPr>
          <p:spPr>
            <a:xfrm>
              <a:off x="0" y="4752884"/>
              <a:ext cx="9499198" cy="2291225"/>
            </a:xfrm>
            <a:prstGeom prst="rect">
              <a:avLst/>
            </a:prstGeom>
          </p:spPr>
          <p:txBody>
            <a:bodyPr lIns="0" tIns="0" rIns="0" bIns="0" rtlCol="0" anchor="t">
              <a:spAutoFit/>
            </a:bodyPr>
            <a:lstStyle/>
            <a:p>
              <a:pPr>
                <a:lnSpc>
                  <a:spcPts val="6720"/>
                </a:lnSpc>
                <a:spcBef>
                  <a:spcPct val="0"/>
                </a:spcBef>
              </a:pPr>
              <a:r>
                <a:rPr lang="en-CA" sz="4800" dirty="0">
                  <a:solidFill>
                    <a:srgbClr val="731F7D"/>
                  </a:solidFill>
                  <a:latin typeface="Halant Medium"/>
                </a:rPr>
                <a:t>Guarding Health, Predicting Strokes</a:t>
              </a:r>
              <a:r>
                <a:rPr lang="en-US" sz="4800" dirty="0">
                  <a:solidFill>
                    <a:srgbClr val="731F7D"/>
                  </a:solidFill>
                  <a:latin typeface="Halant Medium"/>
                </a:rPr>
                <a:t>?</a:t>
              </a:r>
            </a:p>
          </p:txBody>
        </p:sp>
        <p:sp>
          <p:nvSpPr>
            <p:cNvPr id="4" name="TextBox 4"/>
            <p:cNvSpPr txBox="1"/>
            <p:nvPr/>
          </p:nvSpPr>
          <p:spPr>
            <a:xfrm>
              <a:off x="0" y="19051"/>
              <a:ext cx="14298683" cy="4214060"/>
            </a:xfrm>
            <a:prstGeom prst="rect">
              <a:avLst/>
            </a:prstGeom>
          </p:spPr>
          <p:txBody>
            <a:bodyPr lIns="0" tIns="0" rIns="0" bIns="0" rtlCol="0" anchor="t">
              <a:spAutoFit/>
            </a:bodyPr>
            <a:lstStyle/>
            <a:p>
              <a:pPr>
                <a:lnSpc>
                  <a:spcPts val="12284"/>
                </a:lnSpc>
              </a:pPr>
              <a:r>
                <a:rPr lang="en-CA" sz="9600" b="1" i="0" dirty="0">
                  <a:solidFill>
                    <a:srgbClr val="000000"/>
                  </a:solidFill>
                  <a:effectLst/>
                  <a:latin typeface="Halant Medium" panose="020B0604020202020204" charset="0"/>
                  <a:cs typeface="Halant Medium" panose="020B0604020202020204" charset="0"/>
                </a:rPr>
                <a:t>Project-Stroke Prediction</a:t>
              </a:r>
              <a:endParaRPr lang="en-US" sz="10410" dirty="0">
                <a:solidFill>
                  <a:srgbClr val="000000"/>
                </a:solidFill>
                <a:latin typeface="Halant Medium" panose="020B0604020202020204" charset="0"/>
                <a:cs typeface="Halant Medium" panose="020B0604020202020204" charset="0"/>
              </a:endParaRPr>
            </a:p>
          </p:txBody>
        </p:sp>
      </p:grpSp>
      <p:sp>
        <p:nvSpPr>
          <p:cNvPr id="5" name="Freeform 5"/>
          <p:cNvSpPr/>
          <p:nvPr/>
        </p:nvSpPr>
        <p:spPr>
          <a:xfrm rot="-5624184">
            <a:off x="9190413" y="-1204481"/>
            <a:ext cx="9054625" cy="8058616"/>
          </a:xfrm>
          <a:custGeom>
            <a:avLst/>
            <a:gdLst/>
            <a:ahLst/>
            <a:cxnLst/>
            <a:rect l="l" t="t" r="r" b="b"/>
            <a:pathLst>
              <a:path w="9054625" h="8058616">
                <a:moveTo>
                  <a:pt x="0" y="0"/>
                </a:moveTo>
                <a:lnTo>
                  <a:pt x="9054625" y="0"/>
                </a:lnTo>
                <a:lnTo>
                  <a:pt x="9054625" y="8058616"/>
                </a:lnTo>
                <a:lnTo>
                  <a:pt x="0" y="8058616"/>
                </a:lnTo>
                <a:lnTo>
                  <a:pt x="0" y="0"/>
                </a:lnTo>
                <a:close/>
              </a:path>
            </a:pathLst>
          </a:custGeom>
          <a:blipFill>
            <a:blip r:embed="rId2"/>
            <a:stretch>
              <a:fillRect/>
            </a:stretch>
          </a:blipFill>
        </p:spPr>
        <p:txBody>
          <a:bodyPr/>
          <a:lstStyle/>
          <a:p>
            <a:endParaRPr lang="en-US"/>
          </a:p>
        </p:txBody>
      </p:sp>
      <p:sp>
        <p:nvSpPr>
          <p:cNvPr id="6" name="Freeform 6"/>
          <p:cNvSpPr/>
          <p:nvPr/>
        </p:nvSpPr>
        <p:spPr>
          <a:xfrm rot="-5017281">
            <a:off x="7304671" y="971407"/>
            <a:ext cx="1811240" cy="1716150"/>
          </a:xfrm>
          <a:custGeom>
            <a:avLst/>
            <a:gdLst/>
            <a:ahLst/>
            <a:cxnLst/>
            <a:rect l="l" t="t" r="r" b="b"/>
            <a:pathLst>
              <a:path w="1811240" h="1716150">
                <a:moveTo>
                  <a:pt x="0" y="0"/>
                </a:moveTo>
                <a:lnTo>
                  <a:pt x="1811240" y="0"/>
                </a:lnTo>
                <a:lnTo>
                  <a:pt x="1811240" y="1716150"/>
                </a:lnTo>
                <a:lnTo>
                  <a:pt x="0" y="1716150"/>
                </a:lnTo>
                <a:lnTo>
                  <a:pt x="0" y="0"/>
                </a:lnTo>
                <a:close/>
              </a:path>
            </a:pathLst>
          </a:custGeom>
          <a:blipFill>
            <a:blip r:embed="rId3"/>
            <a:stretch>
              <a:fillRect/>
            </a:stretch>
          </a:blipFill>
        </p:spPr>
        <p:txBody>
          <a:bodyPr/>
          <a:lstStyle/>
          <a:p>
            <a:endParaRPr lang="en-US"/>
          </a:p>
        </p:txBody>
      </p:sp>
      <p:sp>
        <p:nvSpPr>
          <p:cNvPr id="7" name="Freeform 7"/>
          <p:cNvSpPr/>
          <p:nvPr/>
        </p:nvSpPr>
        <p:spPr>
          <a:xfrm rot="-10567437">
            <a:off x="16126494" y="6825098"/>
            <a:ext cx="3789612" cy="3623816"/>
          </a:xfrm>
          <a:custGeom>
            <a:avLst/>
            <a:gdLst/>
            <a:ahLst/>
            <a:cxnLst/>
            <a:rect l="l" t="t" r="r" b="b"/>
            <a:pathLst>
              <a:path w="3789612" h="3623816">
                <a:moveTo>
                  <a:pt x="0" y="0"/>
                </a:moveTo>
                <a:lnTo>
                  <a:pt x="3789612" y="0"/>
                </a:lnTo>
                <a:lnTo>
                  <a:pt x="3789612" y="3623816"/>
                </a:lnTo>
                <a:lnTo>
                  <a:pt x="0" y="3623816"/>
                </a:lnTo>
                <a:lnTo>
                  <a:pt x="0" y="0"/>
                </a:lnTo>
                <a:close/>
              </a:path>
            </a:pathLst>
          </a:custGeom>
          <a:blipFill>
            <a:blip r:embed="rId4"/>
            <a:stretch>
              <a:fillRect/>
            </a:stretch>
          </a:blipFill>
        </p:spPr>
        <p:txBody>
          <a:bodyPr/>
          <a:lstStyle/>
          <a:p>
            <a:endParaRPr lang="en-US"/>
          </a:p>
        </p:txBody>
      </p:sp>
      <p:sp>
        <p:nvSpPr>
          <p:cNvPr id="8" name="TextBox 7">
            <a:extLst>
              <a:ext uri="{FF2B5EF4-FFF2-40B4-BE49-F238E27FC236}">
                <a16:creationId xmlns:a16="http://schemas.microsoft.com/office/drawing/2014/main" id="{224F2039-E5F6-5BC2-9B06-7E85C4C9F553}"/>
              </a:ext>
            </a:extLst>
          </p:cNvPr>
          <p:cNvSpPr txBox="1"/>
          <p:nvPr/>
        </p:nvSpPr>
        <p:spPr>
          <a:xfrm>
            <a:off x="12115800" y="8219325"/>
            <a:ext cx="6743700" cy="1969770"/>
          </a:xfrm>
          <a:prstGeom prst="rect">
            <a:avLst/>
          </a:prstGeom>
        </p:spPr>
        <p:txBody>
          <a:bodyPr wrap="square" lIns="0" tIns="0" rIns="0" bIns="0" rtlCol="0" anchor="t">
            <a:spAutoFit/>
          </a:bodyPr>
          <a:lstStyle>
            <a:defPPr>
              <a:defRPr lang="en-US"/>
            </a:defPPr>
            <a:lvl1pPr>
              <a:lnSpc>
                <a:spcPts val="6720"/>
              </a:lnSpc>
              <a:spcBef>
                <a:spcPct val="0"/>
              </a:spcBef>
              <a:defRPr sz="4800">
                <a:solidFill>
                  <a:srgbClr val="731F7D"/>
                </a:solidFill>
                <a:latin typeface="Halant Medium"/>
              </a:defRPr>
            </a:lvl1pPr>
          </a:lstStyle>
          <a:p>
            <a:pPr>
              <a:lnSpc>
                <a:spcPct val="100000"/>
              </a:lnSpc>
            </a:pPr>
            <a:r>
              <a:rPr lang="en-US" sz="3200" dirty="0"/>
              <a:t>Professor: Sujoy Paul</a:t>
            </a:r>
          </a:p>
          <a:p>
            <a:pPr>
              <a:lnSpc>
                <a:spcPct val="100000"/>
              </a:lnSpc>
            </a:pPr>
            <a:r>
              <a:rPr lang="en-US" sz="3200" dirty="0"/>
              <a:t>Team:</a:t>
            </a:r>
          </a:p>
          <a:p>
            <a:pPr>
              <a:lnSpc>
                <a:spcPct val="100000"/>
              </a:lnSpc>
            </a:pPr>
            <a:r>
              <a:rPr lang="en-US" sz="3200" dirty="0"/>
              <a:t>Yoginder Singh</a:t>
            </a:r>
          </a:p>
          <a:p>
            <a:pPr>
              <a:lnSpc>
                <a:spcPct val="100000"/>
              </a:lnSpc>
            </a:pPr>
            <a:r>
              <a:rPr lang="en-US" sz="3200" dirty="0"/>
              <a:t>Rohan Pradeep</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733800" y="788469"/>
            <a:ext cx="13335000" cy="2134559"/>
          </a:xfrm>
          <a:prstGeom prst="rect">
            <a:avLst/>
          </a:prstGeom>
        </p:spPr>
        <p:txBody>
          <a:bodyPr wrap="square" lIns="0" tIns="0" rIns="0" bIns="0" rtlCol="0" anchor="t">
            <a:spAutoFit/>
          </a:bodyPr>
          <a:lstStyle/>
          <a:p>
            <a:pPr>
              <a:lnSpc>
                <a:spcPts val="8345"/>
              </a:lnSpc>
            </a:pPr>
            <a:r>
              <a:rPr lang="en-US" sz="7072" dirty="0">
                <a:solidFill>
                  <a:srgbClr val="000000"/>
                </a:solidFill>
                <a:latin typeface="HK Grotesk Bold"/>
              </a:rPr>
              <a:t>Applying SMOTE Function for Data Balancing</a:t>
            </a:r>
          </a:p>
        </p:txBody>
      </p:sp>
      <p:sp>
        <p:nvSpPr>
          <p:cNvPr id="3" name="Freeform 3"/>
          <p:cNvSpPr/>
          <p:nvPr/>
        </p:nvSpPr>
        <p:spPr>
          <a:xfrm rot="-10094169">
            <a:off x="-2768217" y="5870308"/>
            <a:ext cx="6176663" cy="5906434"/>
          </a:xfrm>
          <a:custGeom>
            <a:avLst/>
            <a:gdLst/>
            <a:ahLst/>
            <a:cxnLst/>
            <a:rect l="l" t="t" r="r" b="b"/>
            <a:pathLst>
              <a:path w="6176663" h="5906434">
                <a:moveTo>
                  <a:pt x="0" y="0"/>
                </a:moveTo>
                <a:lnTo>
                  <a:pt x="6176663" y="0"/>
                </a:lnTo>
                <a:lnTo>
                  <a:pt x="6176663" y="5906433"/>
                </a:lnTo>
                <a:lnTo>
                  <a:pt x="0" y="5906433"/>
                </a:lnTo>
                <a:lnTo>
                  <a:pt x="0" y="0"/>
                </a:lnTo>
                <a:close/>
              </a:path>
            </a:pathLst>
          </a:custGeom>
          <a:blipFill>
            <a:blip r:embed="rId2"/>
            <a:stretch>
              <a:fillRect/>
            </a:stretch>
          </a:blipFill>
        </p:spPr>
        <p:txBody>
          <a:bodyPr/>
          <a:lstStyle/>
          <a:p>
            <a:endParaRPr lang="en-US"/>
          </a:p>
        </p:txBody>
      </p:sp>
      <p:sp>
        <p:nvSpPr>
          <p:cNvPr id="13" name="Freeform 13"/>
          <p:cNvSpPr/>
          <p:nvPr/>
        </p:nvSpPr>
        <p:spPr>
          <a:xfrm rot="9440951">
            <a:off x="-957979" y="335262"/>
            <a:ext cx="2207918" cy="2092002"/>
          </a:xfrm>
          <a:custGeom>
            <a:avLst/>
            <a:gdLst/>
            <a:ahLst/>
            <a:cxnLst/>
            <a:rect l="l" t="t" r="r" b="b"/>
            <a:pathLst>
              <a:path w="2207918" h="2092002">
                <a:moveTo>
                  <a:pt x="0" y="0"/>
                </a:moveTo>
                <a:lnTo>
                  <a:pt x="2207919" y="0"/>
                </a:lnTo>
                <a:lnTo>
                  <a:pt x="2207919" y="2092002"/>
                </a:lnTo>
                <a:lnTo>
                  <a:pt x="0" y="2092002"/>
                </a:lnTo>
                <a:lnTo>
                  <a:pt x="0" y="0"/>
                </a:lnTo>
                <a:close/>
              </a:path>
            </a:pathLst>
          </a:custGeom>
          <a:blipFill>
            <a:blip r:embed="rId3"/>
            <a:stretch>
              <a:fillRect/>
            </a:stretch>
          </a:blipFill>
        </p:spPr>
        <p:txBody>
          <a:bodyPr/>
          <a:lstStyle/>
          <a:p>
            <a:endParaRPr lang="en-US"/>
          </a:p>
        </p:txBody>
      </p:sp>
      <p:pic>
        <p:nvPicPr>
          <p:cNvPr id="14" name="Content Placeholder 4" descr="A graph with blue bars&#10;&#10;Description automatically generated">
            <a:extLst>
              <a:ext uri="{FF2B5EF4-FFF2-40B4-BE49-F238E27FC236}">
                <a16:creationId xmlns:a16="http://schemas.microsoft.com/office/drawing/2014/main" id="{F721CA24-1674-3766-0CB9-9C2F05B0F082}"/>
              </a:ext>
            </a:extLst>
          </p:cNvPr>
          <p:cNvPicPr>
            <a:picLocks noChangeAspect="1"/>
          </p:cNvPicPr>
          <p:nvPr/>
        </p:nvPicPr>
        <p:blipFill>
          <a:blip r:embed="rId4"/>
          <a:stretch>
            <a:fillRect/>
          </a:stretch>
        </p:blipFill>
        <p:spPr>
          <a:xfrm>
            <a:off x="2253000" y="4377619"/>
            <a:ext cx="4244064" cy="45503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TextBox 14">
            <a:extLst>
              <a:ext uri="{FF2B5EF4-FFF2-40B4-BE49-F238E27FC236}">
                <a16:creationId xmlns:a16="http://schemas.microsoft.com/office/drawing/2014/main" id="{831964E2-1CBF-311B-510C-EAE626F15140}"/>
              </a:ext>
            </a:extLst>
          </p:cNvPr>
          <p:cNvSpPr txBox="1"/>
          <p:nvPr/>
        </p:nvSpPr>
        <p:spPr>
          <a:xfrm>
            <a:off x="2253000" y="4008288"/>
            <a:ext cx="3700463" cy="369332"/>
          </a:xfrm>
          <a:prstGeom prst="rect">
            <a:avLst/>
          </a:prstGeom>
          <a:noFill/>
        </p:spPr>
        <p:txBody>
          <a:bodyPr wrap="square" rtlCol="0">
            <a:spAutoFit/>
          </a:bodyPr>
          <a:lstStyle/>
          <a:p>
            <a:r>
              <a:rPr lang="en-US" b="1" dirty="0"/>
              <a:t>Before SMOTE</a:t>
            </a:r>
          </a:p>
        </p:txBody>
      </p:sp>
      <p:sp>
        <p:nvSpPr>
          <p:cNvPr id="16" name="TextBox 15">
            <a:extLst>
              <a:ext uri="{FF2B5EF4-FFF2-40B4-BE49-F238E27FC236}">
                <a16:creationId xmlns:a16="http://schemas.microsoft.com/office/drawing/2014/main" id="{299A0CEC-6C75-B9DB-9789-165BE28AF360}"/>
              </a:ext>
            </a:extLst>
          </p:cNvPr>
          <p:cNvSpPr txBox="1"/>
          <p:nvPr/>
        </p:nvSpPr>
        <p:spPr>
          <a:xfrm>
            <a:off x="12573000" y="3909497"/>
            <a:ext cx="3157538" cy="383658"/>
          </a:xfrm>
          <a:prstGeom prst="rect">
            <a:avLst/>
          </a:prstGeom>
          <a:noFill/>
        </p:spPr>
        <p:txBody>
          <a:bodyPr wrap="square" rtlCol="0">
            <a:spAutoFit/>
          </a:bodyPr>
          <a:lstStyle/>
          <a:p>
            <a:r>
              <a:rPr lang="en-US" b="1" dirty="0"/>
              <a:t>After SMOTE</a:t>
            </a:r>
          </a:p>
        </p:txBody>
      </p:sp>
      <p:pic>
        <p:nvPicPr>
          <p:cNvPr id="17" name="Picture 16" descr="A graph with blue bars&#10;&#10;Description automatically generated">
            <a:extLst>
              <a:ext uri="{FF2B5EF4-FFF2-40B4-BE49-F238E27FC236}">
                <a16:creationId xmlns:a16="http://schemas.microsoft.com/office/drawing/2014/main" id="{F6D3E16A-4DF5-107B-6142-5AEB74928DE7}"/>
              </a:ext>
            </a:extLst>
          </p:cNvPr>
          <p:cNvPicPr>
            <a:picLocks noChangeAspect="1"/>
          </p:cNvPicPr>
          <p:nvPr/>
        </p:nvPicPr>
        <p:blipFill>
          <a:blip r:embed="rId5"/>
          <a:stretch>
            <a:fillRect/>
          </a:stretch>
        </p:blipFill>
        <p:spPr>
          <a:xfrm>
            <a:off x="12039600" y="4377619"/>
            <a:ext cx="5310762" cy="42949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TextBox 17">
            <a:extLst>
              <a:ext uri="{FF2B5EF4-FFF2-40B4-BE49-F238E27FC236}">
                <a16:creationId xmlns:a16="http://schemas.microsoft.com/office/drawing/2014/main" id="{B46811AA-C6E5-B098-A294-8834AD85F565}"/>
              </a:ext>
            </a:extLst>
          </p:cNvPr>
          <p:cNvSpPr txBox="1"/>
          <p:nvPr/>
        </p:nvSpPr>
        <p:spPr>
          <a:xfrm>
            <a:off x="7049057" y="4539915"/>
            <a:ext cx="4366536" cy="3970318"/>
          </a:xfrm>
          <a:prstGeom prst="rect">
            <a:avLst/>
          </a:prstGeom>
          <a:noFill/>
        </p:spPr>
        <p:txBody>
          <a:bodyPr wrap="square" rtlCol="0">
            <a:spAutoFit/>
          </a:bodyPr>
          <a:lstStyle/>
          <a:p>
            <a:pPr marL="285750" indent="-285750" algn="just">
              <a:buFont typeface="Arial" panose="020B0604020202020204" pitchFamily="34" charset="0"/>
              <a:buChar char="•"/>
            </a:pPr>
            <a:r>
              <a:rPr lang="en-CA" sz="2800" b="0" i="0" dirty="0">
                <a:solidFill>
                  <a:srgbClr val="374151"/>
                </a:solidFill>
                <a:effectLst/>
                <a:latin typeface="Söhne"/>
              </a:rPr>
              <a:t>SMOTE, which stands for Synthetic Minority Over-sampling Technique, is a technique commonly used in machine learning to address the issue of class imbalance in classification problems</a:t>
            </a:r>
            <a:endParaRPr lang="en-CA" sz="2800" b="0" i="0" dirty="0">
              <a:solidFill>
                <a:srgbClr val="000000"/>
              </a:solidFill>
              <a:effectLst/>
              <a:latin typeface="Helvetica Neue" panose="02000503000000020004" pitchFamily="2" charset="0"/>
            </a:endParaRPr>
          </a:p>
          <a:p>
            <a:pPr marL="285750" indent="-285750" algn="just">
              <a:buFont typeface="Arial" panose="020B0604020202020204" pitchFamily="34" charset="0"/>
              <a:buChar char="•"/>
            </a:pPr>
            <a:endParaRPr lang="en-CA" sz="2800" b="0" i="0"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10332072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4494633">
            <a:off x="737717" y="7024205"/>
            <a:ext cx="2605188" cy="2468415"/>
          </a:xfrm>
          <a:custGeom>
            <a:avLst/>
            <a:gdLst/>
            <a:ahLst/>
            <a:cxnLst/>
            <a:rect l="l" t="t" r="r" b="b"/>
            <a:pathLst>
              <a:path w="2605188" h="2468415">
                <a:moveTo>
                  <a:pt x="0" y="0"/>
                </a:moveTo>
                <a:lnTo>
                  <a:pt x="2605187" y="0"/>
                </a:lnTo>
                <a:lnTo>
                  <a:pt x="2605187" y="2468415"/>
                </a:lnTo>
                <a:lnTo>
                  <a:pt x="0" y="2468415"/>
                </a:lnTo>
                <a:lnTo>
                  <a:pt x="0" y="0"/>
                </a:lnTo>
                <a:close/>
              </a:path>
            </a:pathLst>
          </a:custGeom>
          <a:blipFill>
            <a:blip r:embed="rId2"/>
            <a:stretch>
              <a:fillRect/>
            </a:stretch>
          </a:blipFill>
        </p:spPr>
        <p:txBody>
          <a:bodyPr/>
          <a:lstStyle/>
          <a:p>
            <a:endParaRPr lang="en-US"/>
          </a:p>
        </p:txBody>
      </p:sp>
      <p:sp>
        <p:nvSpPr>
          <p:cNvPr id="3" name="Freeform 3"/>
          <p:cNvSpPr/>
          <p:nvPr/>
        </p:nvSpPr>
        <p:spPr>
          <a:xfrm>
            <a:off x="-1213644" y="-550315"/>
            <a:ext cx="5225712" cy="4650884"/>
          </a:xfrm>
          <a:custGeom>
            <a:avLst/>
            <a:gdLst/>
            <a:ahLst/>
            <a:cxnLst/>
            <a:rect l="l" t="t" r="r" b="b"/>
            <a:pathLst>
              <a:path w="5225712" h="4650884">
                <a:moveTo>
                  <a:pt x="0" y="0"/>
                </a:moveTo>
                <a:lnTo>
                  <a:pt x="5225712" y="0"/>
                </a:lnTo>
                <a:lnTo>
                  <a:pt x="5225712" y="4650884"/>
                </a:lnTo>
                <a:lnTo>
                  <a:pt x="0" y="4650884"/>
                </a:lnTo>
                <a:lnTo>
                  <a:pt x="0" y="0"/>
                </a:lnTo>
                <a:close/>
              </a:path>
            </a:pathLst>
          </a:custGeom>
          <a:blipFill>
            <a:blip r:embed="rId3"/>
            <a:stretch>
              <a:fillRect/>
            </a:stretch>
          </a:blipFill>
        </p:spPr>
        <p:txBody>
          <a:bodyPr/>
          <a:lstStyle/>
          <a:p>
            <a:endParaRPr lang="en-US"/>
          </a:p>
        </p:txBody>
      </p:sp>
      <p:sp>
        <p:nvSpPr>
          <p:cNvPr id="4" name="Freeform 4"/>
          <p:cNvSpPr/>
          <p:nvPr/>
        </p:nvSpPr>
        <p:spPr>
          <a:xfrm rot="313119">
            <a:off x="-1916976" y="2822599"/>
            <a:ext cx="5693252" cy="5444172"/>
          </a:xfrm>
          <a:custGeom>
            <a:avLst/>
            <a:gdLst/>
            <a:ahLst/>
            <a:cxnLst/>
            <a:rect l="l" t="t" r="r" b="b"/>
            <a:pathLst>
              <a:path w="5693252" h="5444172">
                <a:moveTo>
                  <a:pt x="0" y="0"/>
                </a:moveTo>
                <a:lnTo>
                  <a:pt x="5693252" y="0"/>
                </a:lnTo>
                <a:lnTo>
                  <a:pt x="5693252" y="5444173"/>
                </a:lnTo>
                <a:lnTo>
                  <a:pt x="0" y="5444173"/>
                </a:lnTo>
                <a:lnTo>
                  <a:pt x="0" y="0"/>
                </a:lnTo>
                <a:close/>
              </a:path>
            </a:pathLst>
          </a:custGeom>
          <a:blipFill>
            <a:blip r:embed="rId4"/>
            <a:stretch>
              <a:fillRect/>
            </a:stretch>
          </a:blipFill>
        </p:spPr>
        <p:txBody>
          <a:bodyPr/>
          <a:lstStyle/>
          <a:p>
            <a:endParaRPr lang="en-US" dirty="0"/>
          </a:p>
        </p:txBody>
      </p:sp>
      <p:sp>
        <p:nvSpPr>
          <p:cNvPr id="5" name="TextBox 5"/>
          <p:cNvSpPr txBox="1"/>
          <p:nvPr/>
        </p:nvSpPr>
        <p:spPr>
          <a:xfrm>
            <a:off x="3352800" y="548749"/>
            <a:ext cx="13563600" cy="2417072"/>
          </a:xfrm>
          <a:prstGeom prst="rect">
            <a:avLst/>
          </a:prstGeom>
        </p:spPr>
        <p:txBody>
          <a:bodyPr wrap="square" lIns="0" tIns="0" rIns="0" bIns="0" rtlCol="0" anchor="t">
            <a:spAutoFit/>
          </a:bodyPr>
          <a:lstStyle/>
          <a:p>
            <a:pPr algn="r">
              <a:lnSpc>
                <a:spcPts val="9440"/>
              </a:lnSpc>
            </a:pPr>
            <a:r>
              <a:rPr lang="en-US" sz="8000" dirty="0">
                <a:solidFill>
                  <a:srgbClr val="FFFFFF"/>
                </a:solidFill>
                <a:latin typeface="HK Grotesk Bold"/>
              </a:rPr>
              <a:t>How did we measure the model performance?</a:t>
            </a:r>
          </a:p>
        </p:txBody>
      </p:sp>
      <p:sp>
        <p:nvSpPr>
          <p:cNvPr id="7" name="Content Placeholder 2">
            <a:extLst>
              <a:ext uri="{FF2B5EF4-FFF2-40B4-BE49-F238E27FC236}">
                <a16:creationId xmlns:a16="http://schemas.microsoft.com/office/drawing/2014/main" id="{81F01140-85FE-35DE-6163-13A791A55233}"/>
              </a:ext>
            </a:extLst>
          </p:cNvPr>
          <p:cNvSpPr txBox="1">
            <a:spLocks/>
          </p:cNvSpPr>
          <p:nvPr/>
        </p:nvSpPr>
        <p:spPr>
          <a:xfrm>
            <a:off x="5867400" y="3369016"/>
            <a:ext cx="10515600" cy="435133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eaLnBrk="0" fontAlgn="base" hangingPunct="0">
              <a:lnSpc>
                <a:spcPct val="115000"/>
              </a:lnSpc>
              <a:spcAft>
                <a:spcPts val="600"/>
              </a:spcAft>
            </a:pPr>
            <a:r>
              <a:rPr lang="en-US" sz="2400" b="1" u="sng" dirty="0">
                <a:solidFill>
                  <a:schemeClr val="bg1"/>
                </a:solidFill>
                <a:latin typeface="Assistant" pitchFamily="2" charset="-79"/>
                <a:ea typeface="Calibri" panose="020F0502020204030204" pitchFamily="34" charset="0"/>
                <a:cs typeface="Assistant" pitchFamily="2" charset="-79"/>
              </a:rPr>
              <a:t>Performance Evaluation</a:t>
            </a:r>
            <a:endParaRPr lang="en-CA" sz="2400" dirty="0">
              <a:solidFill>
                <a:schemeClr val="bg1"/>
              </a:solidFill>
              <a:latin typeface="Assistant" pitchFamily="2" charset="-79"/>
              <a:ea typeface="Calibri" panose="020F0502020204030204" pitchFamily="34" charset="0"/>
              <a:cs typeface="Assistant" pitchFamily="2" charset="-79"/>
            </a:endParaRPr>
          </a:p>
          <a:p>
            <a:pPr algn="just" eaLnBrk="0" fontAlgn="base" hangingPunct="0">
              <a:lnSpc>
                <a:spcPct val="115000"/>
              </a:lnSpc>
              <a:spcAft>
                <a:spcPts val="600"/>
              </a:spcAft>
            </a:pPr>
            <a:r>
              <a:rPr lang="en-US" sz="2400" b="1" dirty="0">
                <a:solidFill>
                  <a:schemeClr val="bg1"/>
                </a:solidFill>
                <a:latin typeface="Assistant" pitchFamily="2" charset="-79"/>
                <a:ea typeface="Calibri" panose="020F0502020204030204" pitchFamily="34" charset="0"/>
                <a:cs typeface="Assistant" pitchFamily="2" charset="-79"/>
              </a:rPr>
              <a:t>Metrics Used:</a:t>
            </a:r>
            <a:endParaRPr lang="en-CA" sz="2400" dirty="0">
              <a:solidFill>
                <a:schemeClr val="bg1"/>
              </a:solidFill>
              <a:latin typeface="Assistant" pitchFamily="2" charset="-79"/>
              <a:ea typeface="Calibri" panose="020F0502020204030204" pitchFamily="34" charset="0"/>
              <a:cs typeface="Assistant" pitchFamily="2" charset="-79"/>
            </a:endParaRPr>
          </a:p>
          <a:p>
            <a:pPr>
              <a:tabLst>
                <a:tab pos="457200" algn="l"/>
              </a:tabLst>
            </a:pPr>
            <a:r>
              <a:rPr lang="en-CA" sz="2400" b="1" dirty="0">
                <a:solidFill>
                  <a:schemeClr val="bg1"/>
                </a:solidFill>
                <a:latin typeface="Assistant" pitchFamily="2" charset="-79"/>
                <a:ea typeface="Times New Roman" panose="02020603050405020304" pitchFamily="18" charset="0"/>
                <a:cs typeface="Assistant" pitchFamily="2" charset="-79"/>
              </a:rPr>
              <a:t>Recall</a:t>
            </a:r>
            <a:r>
              <a:rPr lang="en-CA" sz="2400" dirty="0">
                <a:solidFill>
                  <a:schemeClr val="bg1"/>
                </a:solidFill>
                <a:latin typeface="Assistant" pitchFamily="2" charset="-79"/>
                <a:ea typeface="Times New Roman" panose="02020603050405020304" pitchFamily="18" charset="0"/>
                <a:cs typeface="Assistant" pitchFamily="2" charset="-79"/>
              </a:rPr>
              <a:t>: Measures the ability of the model to correctly identify all actual positive cases (in this case, patients at risk of stroke). A high recall indicates fewer false negatives (missing out on identifying true stroke risks).</a:t>
            </a:r>
          </a:p>
          <a:p>
            <a:pPr>
              <a:tabLst>
                <a:tab pos="457200" algn="l"/>
              </a:tabLst>
            </a:pPr>
            <a:r>
              <a:rPr lang="en-CA" sz="2400" b="1" dirty="0">
                <a:solidFill>
                  <a:schemeClr val="bg1"/>
                </a:solidFill>
                <a:latin typeface="Assistant" pitchFamily="2" charset="-79"/>
                <a:ea typeface="Times New Roman" panose="02020603050405020304" pitchFamily="18" charset="0"/>
                <a:cs typeface="Assistant" pitchFamily="2" charset="-79"/>
              </a:rPr>
              <a:t>Precision</a:t>
            </a:r>
            <a:r>
              <a:rPr lang="en-CA" sz="2400" dirty="0">
                <a:solidFill>
                  <a:schemeClr val="bg1"/>
                </a:solidFill>
                <a:latin typeface="Assistant" pitchFamily="2" charset="-79"/>
                <a:ea typeface="Times New Roman" panose="02020603050405020304" pitchFamily="18" charset="0"/>
                <a:cs typeface="Assistant" pitchFamily="2" charset="-79"/>
              </a:rPr>
              <a:t>: Indicates the proportion of positive identifications that were correct. High precision means the model has fewer false positives (wrongly identifying a stroke risk).</a:t>
            </a:r>
          </a:p>
          <a:p>
            <a:pPr>
              <a:tabLst>
                <a:tab pos="457200" algn="l"/>
              </a:tabLst>
            </a:pPr>
            <a:r>
              <a:rPr lang="en-CA" sz="2400" b="1" dirty="0">
                <a:solidFill>
                  <a:schemeClr val="bg1"/>
                </a:solidFill>
                <a:latin typeface="Assistant" pitchFamily="2" charset="-79"/>
                <a:ea typeface="Times New Roman" panose="02020603050405020304" pitchFamily="18" charset="0"/>
                <a:cs typeface="Assistant" pitchFamily="2" charset="-79"/>
              </a:rPr>
              <a:t>F1 Score</a:t>
            </a:r>
            <a:r>
              <a:rPr lang="en-CA" sz="2400" dirty="0">
                <a:solidFill>
                  <a:schemeClr val="bg1"/>
                </a:solidFill>
                <a:latin typeface="Assistant" pitchFamily="2" charset="-79"/>
                <a:ea typeface="Times New Roman" panose="02020603050405020304" pitchFamily="18" charset="0"/>
                <a:cs typeface="Assistant" pitchFamily="2" charset="-79"/>
              </a:rPr>
              <a:t>: Harmonic mean of precision and recall. An F1 score balances both metrics and is particularly useful when the class distribution is imbalanced, as is often the case in medical diagnostics.</a:t>
            </a:r>
          </a:p>
          <a:p>
            <a:pPr>
              <a:tabLst>
                <a:tab pos="457200" algn="l"/>
              </a:tabLst>
            </a:pPr>
            <a:r>
              <a:rPr lang="en-CA" sz="2400" b="1" dirty="0">
                <a:solidFill>
                  <a:schemeClr val="bg1"/>
                </a:solidFill>
                <a:latin typeface="Assistant" pitchFamily="2" charset="-79"/>
                <a:ea typeface="Times New Roman" panose="02020603050405020304" pitchFamily="18" charset="0"/>
                <a:cs typeface="Assistant" pitchFamily="2" charset="-79"/>
              </a:rPr>
              <a:t>Accuracy</a:t>
            </a:r>
            <a:r>
              <a:rPr lang="en-CA" sz="2400" dirty="0">
                <a:solidFill>
                  <a:schemeClr val="bg1"/>
                </a:solidFill>
                <a:latin typeface="Assistant" pitchFamily="2" charset="-79"/>
                <a:ea typeface="Times New Roman" panose="02020603050405020304" pitchFamily="18" charset="0"/>
                <a:cs typeface="Assistant" pitchFamily="2" charset="-79"/>
              </a:rPr>
              <a:t>: Overall, how often the model predicts correctly, both true positives and true negatives.</a:t>
            </a:r>
          </a:p>
          <a:p>
            <a:endParaRPr lang="en-US" sz="2400" dirty="0">
              <a:solidFill>
                <a:schemeClr val="bg1"/>
              </a:solidFill>
              <a:latin typeface="Assistant" pitchFamily="2" charset="-79"/>
              <a:cs typeface="Assistant" pitchFamily="2" charset="-79"/>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581400" y="436091"/>
            <a:ext cx="12801600" cy="1070165"/>
          </a:xfrm>
          <a:prstGeom prst="rect">
            <a:avLst/>
          </a:prstGeom>
        </p:spPr>
        <p:txBody>
          <a:bodyPr wrap="square" lIns="0" tIns="0" rIns="0" bIns="0" rtlCol="0" anchor="t">
            <a:spAutoFit/>
          </a:bodyPr>
          <a:lstStyle/>
          <a:p>
            <a:pPr>
              <a:lnSpc>
                <a:spcPts val="8345"/>
              </a:lnSpc>
            </a:pPr>
            <a:r>
              <a:rPr lang="en-US" sz="7072" dirty="0">
                <a:solidFill>
                  <a:srgbClr val="000000"/>
                </a:solidFill>
                <a:latin typeface="HK Grotesk Bold"/>
              </a:rPr>
              <a:t>Output of Logistic Regression</a:t>
            </a:r>
          </a:p>
        </p:txBody>
      </p:sp>
      <p:sp>
        <p:nvSpPr>
          <p:cNvPr id="3" name="Freeform 3"/>
          <p:cNvSpPr/>
          <p:nvPr/>
        </p:nvSpPr>
        <p:spPr>
          <a:xfrm rot="-10094169">
            <a:off x="-2768217" y="5870308"/>
            <a:ext cx="6176663" cy="5906434"/>
          </a:xfrm>
          <a:custGeom>
            <a:avLst/>
            <a:gdLst/>
            <a:ahLst/>
            <a:cxnLst/>
            <a:rect l="l" t="t" r="r" b="b"/>
            <a:pathLst>
              <a:path w="6176663" h="5906434">
                <a:moveTo>
                  <a:pt x="0" y="0"/>
                </a:moveTo>
                <a:lnTo>
                  <a:pt x="6176663" y="0"/>
                </a:lnTo>
                <a:lnTo>
                  <a:pt x="6176663" y="5906433"/>
                </a:lnTo>
                <a:lnTo>
                  <a:pt x="0" y="5906433"/>
                </a:lnTo>
                <a:lnTo>
                  <a:pt x="0" y="0"/>
                </a:lnTo>
                <a:close/>
              </a:path>
            </a:pathLst>
          </a:custGeom>
          <a:blipFill>
            <a:blip r:embed="rId2"/>
            <a:stretch>
              <a:fillRect/>
            </a:stretch>
          </a:blipFill>
        </p:spPr>
        <p:txBody>
          <a:bodyPr/>
          <a:lstStyle/>
          <a:p>
            <a:endParaRPr lang="en-US"/>
          </a:p>
        </p:txBody>
      </p:sp>
      <p:grpSp>
        <p:nvGrpSpPr>
          <p:cNvPr id="4" name="Group 4"/>
          <p:cNvGrpSpPr/>
          <p:nvPr/>
        </p:nvGrpSpPr>
        <p:grpSpPr>
          <a:xfrm>
            <a:off x="3665291" y="4457700"/>
            <a:ext cx="3787282" cy="4856288"/>
            <a:chOff x="0" y="-47625"/>
            <a:chExt cx="5049709" cy="6475051"/>
          </a:xfrm>
        </p:grpSpPr>
        <p:sp>
          <p:nvSpPr>
            <p:cNvPr id="5" name="TextBox 5"/>
            <p:cNvSpPr txBox="1"/>
            <p:nvPr/>
          </p:nvSpPr>
          <p:spPr>
            <a:xfrm>
              <a:off x="0" y="-47625"/>
              <a:ext cx="5049709" cy="957527"/>
            </a:xfrm>
            <a:prstGeom prst="rect">
              <a:avLst/>
            </a:prstGeom>
          </p:spPr>
          <p:txBody>
            <a:bodyPr lIns="0" tIns="0" rIns="0" bIns="0" rtlCol="0" anchor="t">
              <a:spAutoFit/>
            </a:bodyPr>
            <a:lstStyle/>
            <a:p>
              <a:pPr>
                <a:lnSpc>
                  <a:spcPts val="5582"/>
                </a:lnSpc>
              </a:pPr>
              <a:r>
                <a:rPr lang="en-US" sz="4294" dirty="0">
                  <a:solidFill>
                    <a:srgbClr val="731F7D"/>
                  </a:solidFill>
                  <a:latin typeface="Halant Medium"/>
                </a:rPr>
                <a:t>High Recall</a:t>
              </a:r>
            </a:p>
          </p:txBody>
        </p:sp>
        <p:sp>
          <p:nvSpPr>
            <p:cNvPr id="6" name="TextBox 6"/>
            <p:cNvSpPr txBox="1"/>
            <p:nvPr/>
          </p:nvSpPr>
          <p:spPr>
            <a:xfrm>
              <a:off x="0" y="2211228"/>
              <a:ext cx="5049709" cy="4216198"/>
            </a:xfrm>
            <a:prstGeom prst="rect">
              <a:avLst/>
            </a:prstGeom>
          </p:spPr>
          <p:txBody>
            <a:bodyPr lIns="0" tIns="0" rIns="0" bIns="0" rtlCol="0" anchor="t">
              <a:spAutoFit/>
            </a:bodyPr>
            <a:lstStyle/>
            <a:p>
              <a:pPr>
                <a:lnSpc>
                  <a:spcPts val="3098"/>
                </a:lnSpc>
                <a:spcBef>
                  <a:spcPct val="0"/>
                </a:spcBef>
              </a:pPr>
              <a:r>
                <a:rPr lang="en-US" sz="2400" dirty="0">
                  <a:effectLst/>
                  <a:latin typeface="Calibri" panose="020F0502020204030204" pitchFamily="34" charset="0"/>
                  <a:ea typeface="Calibri" panose="020F0502020204030204" pitchFamily="34" charset="0"/>
                  <a:cs typeface="Times New Roman" panose="02020603050405020304" pitchFamily="18" charset="0"/>
                </a:rPr>
                <a:t>This suggests that the Logistic Regression model is quite effective in identifying patients who are at risk of stroke. However, high recall alone might not always be desirable, especially if it comes at the cost of precision</a:t>
              </a:r>
              <a:endParaRPr lang="en-US" sz="2213" spc="-22" dirty="0">
                <a:solidFill>
                  <a:srgbClr val="000000"/>
                </a:solidFill>
                <a:latin typeface="Assistant"/>
              </a:endParaRPr>
            </a:p>
          </p:txBody>
        </p:sp>
      </p:grpSp>
      <p:grpSp>
        <p:nvGrpSpPr>
          <p:cNvPr id="7" name="Group 7"/>
          <p:cNvGrpSpPr/>
          <p:nvPr/>
        </p:nvGrpSpPr>
        <p:grpSpPr>
          <a:xfrm>
            <a:off x="8534400" y="4457700"/>
            <a:ext cx="3787282" cy="4856351"/>
            <a:chOff x="0" y="-47625"/>
            <a:chExt cx="5049709" cy="6475135"/>
          </a:xfrm>
        </p:grpSpPr>
        <p:sp>
          <p:nvSpPr>
            <p:cNvPr id="8" name="TextBox 8"/>
            <p:cNvSpPr txBox="1"/>
            <p:nvPr/>
          </p:nvSpPr>
          <p:spPr>
            <a:xfrm>
              <a:off x="0" y="-47625"/>
              <a:ext cx="5049709" cy="1915055"/>
            </a:xfrm>
            <a:prstGeom prst="rect">
              <a:avLst/>
            </a:prstGeom>
          </p:spPr>
          <p:txBody>
            <a:bodyPr lIns="0" tIns="0" rIns="0" bIns="0" rtlCol="0" anchor="t">
              <a:spAutoFit/>
            </a:bodyPr>
            <a:lstStyle/>
            <a:p>
              <a:pPr marL="0" lvl="0" indent="0" algn="l">
                <a:lnSpc>
                  <a:spcPts val="5582"/>
                </a:lnSpc>
                <a:spcBef>
                  <a:spcPct val="0"/>
                </a:spcBef>
              </a:pPr>
              <a:r>
                <a:rPr lang="en-US" sz="4294" dirty="0">
                  <a:solidFill>
                    <a:srgbClr val="731F7D"/>
                  </a:solidFill>
                  <a:latin typeface="Halant Medium"/>
                </a:rPr>
                <a:t>Low Precision and F1 Score</a:t>
              </a:r>
              <a:endParaRPr lang="en-US" sz="4294" u="none" dirty="0">
                <a:solidFill>
                  <a:srgbClr val="731F7D"/>
                </a:solidFill>
                <a:latin typeface="Halant Medium"/>
              </a:endParaRPr>
            </a:p>
          </p:txBody>
        </p:sp>
        <p:sp>
          <p:nvSpPr>
            <p:cNvPr id="9" name="TextBox 9"/>
            <p:cNvSpPr txBox="1"/>
            <p:nvPr/>
          </p:nvSpPr>
          <p:spPr>
            <a:xfrm>
              <a:off x="0" y="2211227"/>
              <a:ext cx="5049709" cy="4216283"/>
            </a:xfrm>
            <a:prstGeom prst="rect">
              <a:avLst/>
            </a:prstGeom>
          </p:spPr>
          <p:txBody>
            <a:bodyPr lIns="0" tIns="0" rIns="0" bIns="0" rtlCol="0" anchor="t">
              <a:spAutoFit/>
            </a:bodyPr>
            <a:lstStyle/>
            <a:p>
              <a:pPr marL="0" lvl="1">
                <a:lnSpc>
                  <a:spcPts val="3098"/>
                </a:lnSpc>
                <a:spcBef>
                  <a:spcPct val="0"/>
                </a:spcBef>
                <a:buSzPts val="1000"/>
                <a:tabLst>
                  <a:tab pos="914400" algn="l"/>
                </a:tabLst>
              </a:pPr>
              <a:r>
                <a:rPr lang="en-US" sz="2400" dirty="0">
                  <a:latin typeface="Calibri" panose="020F0502020204030204" pitchFamily="34" charset="0"/>
                  <a:ea typeface="Calibri" panose="020F0502020204030204" pitchFamily="34" charset="0"/>
                  <a:cs typeface="Times New Roman" panose="02020603050405020304" pitchFamily="18" charset="0"/>
                </a:rPr>
                <a:t>This indicates a significant number of false positives, meaning the model often predicts a stroke risk when there isn’t one. In a medical context, this could lead to unnecessary anxiety and medical interventions.</a:t>
              </a:r>
              <a:endParaRPr lang="en-CA" sz="2400" dirty="0">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0" name="Group 10"/>
          <p:cNvGrpSpPr/>
          <p:nvPr/>
        </p:nvGrpSpPr>
        <p:grpSpPr>
          <a:xfrm>
            <a:off x="13487400" y="4457700"/>
            <a:ext cx="3787282" cy="4452267"/>
            <a:chOff x="0" y="-47625"/>
            <a:chExt cx="5049709" cy="5936357"/>
          </a:xfrm>
        </p:grpSpPr>
        <p:sp>
          <p:nvSpPr>
            <p:cNvPr id="11" name="TextBox 11"/>
            <p:cNvSpPr txBox="1"/>
            <p:nvPr/>
          </p:nvSpPr>
          <p:spPr>
            <a:xfrm>
              <a:off x="0" y="-47625"/>
              <a:ext cx="5049709" cy="1915055"/>
            </a:xfrm>
            <a:prstGeom prst="rect">
              <a:avLst/>
            </a:prstGeom>
          </p:spPr>
          <p:txBody>
            <a:bodyPr lIns="0" tIns="0" rIns="0" bIns="0" rtlCol="0" anchor="t">
              <a:spAutoFit/>
            </a:bodyPr>
            <a:lstStyle/>
            <a:p>
              <a:pPr marL="0" lvl="0" indent="0" algn="l">
                <a:lnSpc>
                  <a:spcPts val="5582"/>
                </a:lnSpc>
                <a:spcBef>
                  <a:spcPct val="0"/>
                </a:spcBef>
              </a:pPr>
              <a:r>
                <a:rPr lang="en-US" sz="4294" dirty="0">
                  <a:solidFill>
                    <a:srgbClr val="731F7D"/>
                  </a:solidFill>
                  <a:latin typeface="Halant Medium"/>
                </a:rPr>
                <a:t>Implication Future.</a:t>
              </a:r>
              <a:endParaRPr lang="en-US" sz="4294" u="none" dirty="0">
                <a:solidFill>
                  <a:srgbClr val="731F7D"/>
                </a:solidFill>
                <a:latin typeface="Halant Medium"/>
              </a:endParaRPr>
            </a:p>
          </p:txBody>
        </p:sp>
        <p:sp>
          <p:nvSpPr>
            <p:cNvPr id="12" name="TextBox 12"/>
            <p:cNvSpPr txBox="1"/>
            <p:nvPr/>
          </p:nvSpPr>
          <p:spPr>
            <a:xfrm>
              <a:off x="0" y="2211229"/>
              <a:ext cx="5049709" cy="3677503"/>
            </a:xfrm>
            <a:prstGeom prst="rect">
              <a:avLst/>
            </a:prstGeom>
          </p:spPr>
          <p:txBody>
            <a:bodyPr lIns="0" tIns="0" rIns="0" bIns="0" rtlCol="0" anchor="t">
              <a:spAutoFit/>
            </a:bodyPr>
            <a:lstStyle/>
            <a:p>
              <a:pPr>
                <a:lnSpc>
                  <a:spcPts val="3098"/>
                </a:lnSpc>
                <a:spcBef>
                  <a:spcPct val="0"/>
                </a:spcBef>
              </a:pPr>
              <a:r>
                <a:rPr lang="en-US" sz="2400" dirty="0">
                  <a:latin typeface="Calibri" panose="020F0502020204030204" pitchFamily="34" charset="0"/>
                  <a:ea typeface="Calibri" panose="020F0502020204030204" pitchFamily="34" charset="0"/>
                  <a:cs typeface="Times New Roman" panose="02020603050405020304" pitchFamily="18" charset="0"/>
                </a:rPr>
                <a:t>While the model is good at detecting true positives, its tendency for false alarms might limit its practical applicability without further refinement.</a:t>
              </a:r>
              <a:endParaRPr lang="en-CA" sz="2400" dirty="0">
                <a:latin typeface="Calibri" panose="020F0502020204030204" pitchFamily="34" charset="0"/>
                <a:ea typeface="Calibri" panose="020F0502020204030204" pitchFamily="34" charset="0"/>
                <a:cs typeface="Times New Roman" panose="02020603050405020304" pitchFamily="18" charset="0"/>
              </a:endParaRPr>
            </a:p>
            <a:p>
              <a:pPr>
                <a:lnSpc>
                  <a:spcPts val="3098"/>
                </a:lnSpc>
                <a:spcBef>
                  <a:spcPct val="0"/>
                </a:spcBef>
              </a:pPr>
              <a:r>
                <a:rPr lang="en-US" sz="2213" spc="-22" dirty="0">
                  <a:solidFill>
                    <a:srgbClr val="000000"/>
                  </a:solidFill>
                  <a:latin typeface="Assistant"/>
                </a:rPr>
                <a:t>.</a:t>
              </a:r>
            </a:p>
          </p:txBody>
        </p:sp>
      </p:grpSp>
      <p:sp>
        <p:nvSpPr>
          <p:cNvPr id="13" name="Freeform 13"/>
          <p:cNvSpPr/>
          <p:nvPr/>
        </p:nvSpPr>
        <p:spPr>
          <a:xfrm rot="9440951">
            <a:off x="-957979" y="335262"/>
            <a:ext cx="2207918" cy="2092002"/>
          </a:xfrm>
          <a:custGeom>
            <a:avLst/>
            <a:gdLst/>
            <a:ahLst/>
            <a:cxnLst/>
            <a:rect l="l" t="t" r="r" b="b"/>
            <a:pathLst>
              <a:path w="2207918" h="2092002">
                <a:moveTo>
                  <a:pt x="0" y="0"/>
                </a:moveTo>
                <a:lnTo>
                  <a:pt x="2207919" y="0"/>
                </a:lnTo>
                <a:lnTo>
                  <a:pt x="2207919" y="2092002"/>
                </a:lnTo>
                <a:lnTo>
                  <a:pt x="0" y="2092002"/>
                </a:lnTo>
                <a:lnTo>
                  <a:pt x="0" y="0"/>
                </a:lnTo>
                <a:close/>
              </a:path>
            </a:pathLst>
          </a:custGeom>
          <a:blipFill>
            <a:blip r:embed="rId3"/>
            <a:stretch>
              <a:fillRect/>
            </a:stretch>
          </a:blipFill>
        </p:spPr>
        <p:txBody>
          <a:bodyPr/>
          <a:lstStyle/>
          <a:p>
            <a:endParaRPr lang="en-US"/>
          </a:p>
        </p:txBody>
      </p:sp>
      <p:pic>
        <p:nvPicPr>
          <p:cNvPr id="14" name="Content Placeholder 4" descr="A white background with black numbers and letters&#10;&#10;Description automatically generated">
            <a:extLst>
              <a:ext uri="{FF2B5EF4-FFF2-40B4-BE49-F238E27FC236}">
                <a16:creationId xmlns:a16="http://schemas.microsoft.com/office/drawing/2014/main" id="{E6CBCED0-D975-C5EC-F876-25E3812F3F5E}"/>
              </a:ext>
            </a:extLst>
          </p:cNvPr>
          <p:cNvPicPr>
            <a:picLocks noChangeAspect="1"/>
          </p:cNvPicPr>
          <p:nvPr/>
        </p:nvPicPr>
        <p:blipFill>
          <a:blip r:embed="rId4"/>
          <a:stretch>
            <a:fillRect/>
          </a:stretch>
        </p:blipFill>
        <p:spPr>
          <a:xfrm>
            <a:off x="3572107" y="1864665"/>
            <a:ext cx="5201832" cy="25443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581400" y="436091"/>
            <a:ext cx="12801600" cy="1070165"/>
          </a:xfrm>
          <a:prstGeom prst="rect">
            <a:avLst/>
          </a:prstGeom>
        </p:spPr>
        <p:txBody>
          <a:bodyPr wrap="square" lIns="0" tIns="0" rIns="0" bIns="0" rtlCol="0" anchor="t">
            <a:spAutoFit/>
          </a:bodyPr>
          <a:lstStyle/>
          <a:p>
            <a:pPr>
              <a:lnSpc>
                <a:spcPts val="8345"/>
              </a:lnSpc>
            </a:pPr>
            <a:r>
              <a:rPr lang="en-US" sz="7072" dirty="0">
                <a:solidFill>
                  <a:srgbClr val="000000"/>
                </a:solidFill>
                <a:latin typeface="HK Grotesk Bold"/>
              </a:rPr>
              <a:t>Output of Random forest </a:t>
            </a:r>
          </a:p>
        </p:txBody>
      </p:sp>
      <p:sp>
        <p:nvSpPr>
          <p:cNvPr id="3" name="Freeform 3"/>
          <p:cNvSpPr/>
          <p:nvPr/>
        </p:nvSpPr>
        <p:spPr>
          <a:xfrm rot="-10094169">
            <a:off x="-2768217" y="5870308"/>
            <a:ext cx="6176663" cy="5906434"/>
          </a:xfrm>
          <a:custGeom>
            <a:avLst/>
            <a:gdLst/>
            <a:ahLst/>
            <a:cxnLst/>
            <a:rect l="l" t="t" r="r" b="b"/>
            <a:pathLst>
              <a:path w="6176663" h="5906434">
                <a:moveTo>
                  <a:pt x="0" y="0"/>
                </a:moveTo>
                <a:lnTo>
                  <a:pt x="6176663" y="0"/>
                </a:lnTo>
                <a:lnTo>
                  <a:pt x="6176663" y="5906433"/>
                </a:lnTo>
                <a:lnTo>
                  <a:pt x="0" y="5906433"/>
                </a:lnTo>
                <a:lnTo>
                  <a:pt x="0" y="0"/>
                </a:lnTo>
                <a:close/>
              </a:path>
            </a:pathLst>
          </a:custGeom>
          <a:blipFill>
            <a:blip r:embed="rId2"/>
            <a:stretch>
              <a:fillRect/>
            </a:stretch>
          </a:blipFill>
        </p:spPr>
        <p:txBody>
          <a:bodyPr/>
          <a:lstStyle/>
          <a:p>
            <a:endParaRPr lang="en-US"/>
          </a:p>
        </p:txBody>
      </p:sp>
      <p:grpSp>
        <p:nvGrpSpPr>
          <p:cNvPr id="4" name="Group 4"/>
          <p:cNvGrpSpPr/>
          <p:nvPr/>
        </p:nvGrpSpPr>
        <p:grpSpPr>
          <a:xfrm>
            <a:off x="3741491" y="4994558"/>
            <a:ext cx="3787282" cy="4458743"/>
            <a:chOff x="0" y="-47625"/>
            <a:chExt cx="5049709" cy="5944991"/>
          </a:xfrm>
        </p:grpSpPr>
        <p:sp>
          <p:nvSpPr>
            <p:cNvPr id="5" name="TextBox 5"/>
            <p:cNvSpPr txBox="1"/>
            <p:nvPr/>
          </p:nvSpPr>
          <p:spPr>
            <a:xfrm>
              <a:off x="0" y="-47625"/>
              <a:ext cx="5049709" cy="957527"/>
            </a:xfrm>
            <a:prstGeom prst="rect">
              <a:avLst/>
            </a:prstGeom>
          </p:spPr>
          <p:txBody>
            <a:bodyPr lIns="0" tIns="0" rIns="0" bIns="0" rtlCol="0" anchor="t">
              <a:spAutoFit/>
            </a:bodyPr>
            <a:lstStyle/>
            <a:p>
              <a:pPr>
                <a:lnSpc>
                  <a:spcPts val="5582"/>
                </a:lnSpc>
              </a:pPr>
              <a:r>
                <a:rPr lang="en-US" sz="4294" dirty="0">
                  <a:solidFill>
                    <a:srgbClr val="731F7D"/>
                  </a:solidFill>
                  <a:latin typeface="Halant Medium"/>
                </a:rPr>
                <a:t>High Accuracy</a:t>
              </a:r>
            </a:p>
          </p:txBody>
        </p:sp>
        <p:sp>
          <p:nvSpPr>
            <p:cNvPr id="6" name="TextBox 6"/>
            <p:cNvSpPr txBox="1"/>
            <p:nvPr/>
          </p:nvSpPr>
          <p:spPr>
            <a:xfrm>
              <a:off x="0" y="2211228"/>
              <a:ext cx="5049709" cy="3686138"/>
            </a:xfrm>
            <a:prstGeom prst="rect">
              <a:avLst/>
            </a:prstGeom>
          </p:spPr>
          <p:txBody>
            <a:bodyPr lIns="0" tIns="0" rIns="0" bIns="0" rtlCol="0" anchor="t">
              <a:spAutoFit/>
            </a:bodyPr>
            <a:lstStyle/>
            <a:p>
              <a:pPr>
                <a:lnSpc>
                  <a:spcPts val="3098"/>
                </a:lnSpc>
                <a:spcBef>
                  <a:spcPct val="0"/>
                </a:spcBef>
              </a:pPr>
              <a:r>
                <a:rPr lang="en-US" sz="2400" b="1" dirty="0">
                  <a:effectLst/>
                  <a:latin typeface="Calibri" panose="020F0502020204030204" pitchFamily="34" charset="0"/>
                  <a:ea typeface="Calibri" panose="020F0502020204030204" pitchFamily="34" charset="0"/>
                  <a:cs typeface="Times New Roman" panose="02020603050405020304" pitchFamily="18" charset="0"/>
                </a:rPr>
                <a:t>(0.88 vs. 0.77)</a:t>
              </a:r>
              <a:r>
                <a:rPr lang="en-US" sz="2400" dirty="0">
                  <a:effectLst/>
                  <a:latin typeface="Calibri" panose="020F0502020204030204" pitchFamily="34" charset="0"/>
                  <a:ea typeface="Calibri" panose="020F0502020204030204" pitchFamily="34" charset="0"/>
                  <a:cs typeface="Times New Roman" panose="02020603050405020304" pitchFamily="18" charset="0"/>
                </a:rPr>
                <a:t> </a:t>
              </a:r>
            </a:p>
            <a:p>
              <a:pPr>
                <a:lnSpc>
                  <a:spcPts val="3098"/>
                </a:lnSpc>
                <a:spcBef>
                  <a:spcPct val="0"/>
                </a:spcBef>
              </a:pPr>
              <a:r>
                <a:rPr lang="en-US" sz="2400" dirty="0">
                  <a:effectLst/>
                  <a:latin typeface="Calibri" panose="020F0502020204030204" pitchFamily="34" charset="0"/>
                  <a:ea typeface="Calibri" panose="020F0502020204030204" pitchFamily="34" charset="0"/>
                  <a:cs typeface="Times New Roman" panose="02020603050405020304" pitchFamily="18" charset="0"/>
                </a:rPr>
                <a:t>This suggests that overall, the </a:t>
              </a:r>
              <a:r>
                <a:rPr lang="en-US" sz="2400" dirty="0" err="1">
                  <a:effectLst/>
                  <a:latin typeface="Calibri" panose="020F0502020204030204" pitchFamily="34" charset="0"/>
                  <a:ea typeface="Calibri" panose="020F0502020204030204" pitchFamily="34" charset="0"/>
                  <a:cs typeface="Times New Roman" panose="02020603050405020304" pitchFamily="18" charset="0"/>
                </a:rPr>
                <a:t>RandomForest</a:t>
              </a:r>
              <a:r>
                <a:rPr lang="en-US" sz="2400" dirty="0">
                  <a:effectLst/>
                  <a:latin typeface="Calibri" panose="020F0502020204030204" pitchFamily="34" charset="0"/>
                  <a:ea typeface="Calibri" panose="020F0502020204030204" pitchFamily="34" charset="0"/>
                  <a:cs typeface="Times New Roman" panose="02020603050405020304" pitchFamily="18" charset="0"/>
                </a:rPr>
                <a:t> model makes more correct predictions (both true positives and true negatives) than the Logistic Regression model</a:t>
              </a:r>
              <a:endParaRPr lang="en-US" sz="2213" spc="-22" dirty="0">
                <a:solidFill>
                  <a:srgbClr val="000000"/>
                </a:solidFill>
                <a:latin typeface="Assistant"/>
              </a:endParaRPr>
            </a:p>
          </p:txBody>
        </p:sp>
      </p:grpSp>
      <p:grpSp>
        <p:nvGrpSpPr>
          <p:cNvPr id="7" name="Group 7"/>
          <p:cNvGrpSpPr/>
          <p:nvPr/>
        </p:nvGrpSpPr>
        <p:grpSpPr>
          <a:xfrm>
            <a:off x="8610600" y="4994558"/>
            <a:ext cx="3787282" cy="4856351"/>
            <a:chOff x="0" y="-47625"/>
            <a:chExt cx="5049709" cy="6475135"/>
          </a:xfrm>
        </p:grpSpPr>
        <p:sp>
          <p:nvSpPr>
            <p:cNvPr id="8" name="TextBox 8"/>
            <p:cNvSpPr txBox="1"/>
            <p:nvPr/>
          </p:nvSpPr>
          <p:spPr>
            <a:xfrm>
              <a:off x="0" y="-47625"/>
              <a:ext cx="5049709" cy="957527"/>
            </a:xfrm>
            <a:prstGeom prst="rect">
              <a:avLst/>
            </a:prstGeom>
          </p:spPr>
          <p:txBody>
            <a:bodyPr lIns="0" tIns="0" rIns="0" bIns="0" rtlCol="0" anchor="t">
              <a:spAutoFit/>
            </a:bodyPr>
            <a:lstStyle/>
            <a:p>
              <a:pPr marL="0" lvl="0" indent="0" algn="l">
                <a:lnSpc>
                  <a:spcPts val="5582"/>
                </a:lnSpc>
                <a:spcBef>
                  <a:spcPct val="0"/>
                </a:spcBef>
              </a:pPr>
              <a:r>
                <a:rPr lang="en-US" sz="4294" dirty="0">
                  <a:solidFill>
                    <a:srgbClr val="731F7D"/>
                  </a:solidFill>
                  <a:latin typeface="Halant Medium"/>
                </a:rPr>
                <a:t>High F1 Score</a:t>
              </a:r>
              <a:endParaRPr lang="en-US" sz="4294" u="none" dirty="0">
                <a:solidFill>
                  <a:srgbClr val="731F7D"/>
                </a:solidFill>
                <a:latin typeface="Halant Medium"/>
              </a:endParaRPr>
            </a:p>
          </p:txBody>
        </p:sp>
        <p:sp>
          <p:nvSpPr>
            <p:cNvPr id="9" name="TextBox 9"/>
            <p:cNvSpPr txBox="1"/>
            <p:nvPr/>
          </p:nvSpPr>
          <p:spPr>
            <a:xfrm>
              <a:off x="0" y="2211227"/>
              <a:ext cx="5049709" cy="4216283"/>
            </a:xfrm>
            <a:prstGeom prst="rect">
              <a:avLst/>
            </a:prstGeom>
          </p:spPr>
          <p:txBody>
            <a:bodyPr lIns="0" tIns="0" rIns="0" bIns="0" rtlCol="0" anchor="t">
              <a:spAutoFit/>
            </a:bodyPr>
            <a:lstStyle/>
            <a:p>
              <a:pPr marL="0" lvl="1">
                <a:lnSpc>
                  <a:spcPts val="3098"/>
                </a:lnSpc>
                <a:spcBef>
                  <a:spcPct val="0"/>
                </a:spcBef>
                <a:buSzPts val="1000"/>
                <a:tabLst>
                  <a:tab pos="914400" algn="l"/>
                </a:tabLst>
              </a:pPr>
              <a:r>
                <a:rPr lang="en-US" sz="2400" b="1" dirty="0">
                  <a:effectLst/>
                  <a:latin typeface="Calibri" panose="020F0502020204030204" pitchFamily="34" charset="0"/>
                  <a:ea typeface="Calibri" panose="020F0502020204030204" pitchFamily="34" charset="0"/>
                  <a:cs typeface="Times New Roman" panose="02020603050405020304" pitchFamily="18" charset="0"/>
                </a:rPr>
                <a:t>(0.24 vs. 0.12)</a:t>
              </a:r>
              <a:r>
                <a:rPr lang="en-US" sz="2400" dirty="0">
                  <a:effectLst/>
                  <a:latin typeface="Calibri" panose="020F0502020204030204" pitchFamily="34" charset="0"/>
                  <a:ea typeface="Calibri" panose="020F0502020204030204" pitchFamily="34" charset="0"/>
                  <a:cs typeface="Times New Roman" panose="02020603050405020304" pitchFamily="18" charset="0"/>
                </a:rPr>
                <a:t>: This improved score indicates a better balance between recall and precision, making it a more reliable model in scenarios where both false positives and false negatives carry significant consequences</a:t>
              </a:r>
              <a:r>
                <a:rPr lang="en-US" sz="2400" dirty="0">
                  <a:latin typeface="Calibri" panose="020F0502020204030204" pitchFamily="34" charset="0"/>
                  <a:ea typeface="Calibri" panose="020F0502020204030204" pitchFamily="34" charset="0"/>
                  <a:cs typeface="Times New Roman" panose="02020603050405020304" pitchFamily="18" charset="0"/>
                </a:rPr>
                <a:t>.</a:t>
              </a:r>
              <a:endParaRPr lang="en-CA" sz="2400" dirty="0">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0" name="Group 10"/>
          <p:cNvGrpSpPr/>
          <p:nvPr/>
        </p:nvGrpSpPr>
        <p:grpSpPr>
          <a:xfrm>
            <a:off x="13563600" y="4994558"/>
            <a:ext cx="3787282" cy="4849812"/>
            <a:chOff x="0" y="-47625"/>
            <a:chExt cx="5049709" cy="6466418"/>
          </a:xfrm>
        </p:grpSpPr>
        <p:sp>
          <p:nvSpPr>
            <p:cNvPr id="11" name="TextBox 11"/>
            <p:cNvSpPr txBox="1"/>
            <p:nvPr/>
          </p:nvSpPr>
          <p:spPr>
            <a:xfrm>
              <a:off x="0" y="-47625"/>
              <a:ext cx="5049709" cy="1915055"/>
            </a:xfrm>
            <a:prstGeom prst="rect">
              <a:avLst/>
            </a:prstGeom>
          </p:spPr>
          <p:txBody>
            <a:bodyPr lIns="0" tIns="0" rIns="0" bIns="0" rtlCol="0" anchor="t">
              <a:spAutoFit/>
            </a:bodyPr>
            <a:lstStyle/>
            <a:p>
              <a:pPr marL="0" lvl="0" indent="0" algn="l">
                <a:lnSpc>
                  <a:spcPts val="5582"/>
                </a:lnSpc>
                <a:spcBef>
                  <a:spcPct val="0"/>
                </a:spcBef>
              </a:pPr>
              <a:r>
                <a:rPr lang="en-US" sz="4294" dirty="0">
                  <a:solidFill>
                    <a:srgbClr val="731F7D"/>
                  </a:solidFill>
                  <a:latin typeface="Halant Medium"/>
                </a:rPr>
                <a:t>Implication Future.</a:t>
              </a:r>
              <a:endParaRPr lang="en-US" sz="4294" u="none" dirty="0">
                <a:solidFill>
                  <a:srgbClr val="731F7D"/>
                </a:solidFill>
                <a:latin typeface="Halant Medium"/>
              </a:endParaRPr>
            </a:p>
          </p:txBody>
        </p:sp>
        <p:sp>
          <p:nvSpPr>
            <p:cNvPr id="12" name="TextBox 12"/>
            <p:cNvSpPr txBox="1"/>
            <p:nvPr/>
          </p:nvSpPr>
          <p:spPr>
            <a:xfrm>
              <a:off x="0" y="2211229"/>
              <a:ext cx="5049709" cy="4207564"/>
            </a:xfrm>
            <a:prstGeom prst="rect">
              <a:avLst/>
            </a:prstGeom>
          </p:spPr>
          <p:txBody>
            <a:bodyPr lIns="0" tIns="0" rIns="0" bIns="0" rtlCol="0" anchor="t">
              <a:spAutoFit/>
            </a:bodyPr>
            <a:lstStyle/>
            <a:p>
              <a:pPr>
                <a:lnSpc>
                  <a:spcPts val="3098"/>
                </a:lnSpc>
                <a:spcBef>
                  <a:spcPct val="0"/>
                </a:spcBef>
              </a:pPr>
              <a:r>
                <a:rPr lang="en-US" sz="2400" dirty="0">
                  <a:effectLst/>
                  <a:latin typeface="Calibri" panose="020F0502020204030204" pitchFamily="34" charset="0"/>
                  <a:ea typeface="Calibri" panose="020F0502020204030204" pitchFamily="34" charset="0"/>
                  <a:cs typeface="Times New Roman" panose="02020603050405020304" pitchFamily="18" charset="0"/>
                </a:rPr>
                <a:t>Random Forest is potentially more suitable for practical use in a medical setting, given its balanced performance in correctly identifying stroke risks and avoiding false alarms.</a:t>
              </a:r>
              <a:r>
                <a:rPr lang="en-US" sz="2400" dirty="0">
                  <a:latin typeface="Calibri" panose="020F0502020204030204" pitchFamily="34" charset="0"/>
                  <a:ea typeface="Calibri" panose="020F0502020204030204" pitchFamily="34" charset="0"/>
                  <a:cs typeface="Times New Roman" panose="02020603050405020304" pitchFamily="18" charset="0"/>
                </a:rPr>
                <a:t>.</a:t>
              </a:r>
              <a:endParaRPr lang="en-CA" sz="2400" dirty="0">
                <a:latin typeface="Calibri" panose="020F0502020204030204" pitchFamily="34" charset="0"/>
                <a:ea typeface="Calibri" panose="020F0502020204030204" pitchFamily="34" charset="0"/>
                <a:cs typeface="Times New Roman" panose="02020603050405020304" pitchFamily="18" charset="0"/>
              </a:endParaRPr>
            </a:p>
            <a:p>
              <a:pPr>
                <a:lnSpc>
                  <a:spcPts val="3098"/>
                </a:lnSpc>
                <a:spcBef>
                  <a:spcPct val="0"/>
                </a:spcBef>
              </a:pPr>
              <a:r>
                <a:rPr lang="en-US" sz="2213" spc="-22" dirty="0">
                  <a:solidFill>
                    <a:srgbClr val="000000"/>
                  </a:solidFill>
                  <a:latin typeface="Assistant"/>
                </a:rPr>
                <a:t>.</a:t>
              </a:r>
            </a:p>
          </p:txBody>
        </p:sp>
      </p:grpSp>
      <p:sp>
        <p:nvSpPr>
          <p:cNvPr id="13" name="Freeform 13"/>
          <p:cNvSpPr/>
          <p:nvPr/>
        </p:nvSpPr>
        <p:spPr>
          <a:xfrm rot="9440951">
            <a:off x="-957979" y="335262"/>
            <a:ext cx="2207918" cy="2092002"/>
          </a:xfrm>
          <a:custGeom>
            <a:avLst/>
            <a:gdLst/>
            <a:ahLst/>
            <a:cxnLst/>
            <a:rect l="l" t="t" r="r" b="b"/>
            <a:pathLst>
              <a:path w="2207918" h="2092002">
                <a:moveTo>
                  <a:pt x="0" y="0"/>
                </a:moveTo>
                <a:lnTo>
                  <a:pt x="2207919" y="0"/>
                </a:lnTo>
                <a:lnTo>
                  <a:pt x="2207919" y="2092002"/>
                </a:lnTo>
                <a:lnTo>
                  <a:pt x="0" y="2092002"/>
                </a:lnTo>
                <a:lnTo>
                  <a:pt x="0" y="0"/>
                </a:lnTo>
                <a:close/>
              </a:path>
            </a:pathLst>
          </a:custGeom>
          <a:blipFill>
            <a:blip r:embed="rId3"/>
            <a:stretch>
              <a:fillRect/>
            </a:stretch>
          </a:blipFill>
        </p:spPr>
        <p:txBody>
          <a:bodyPr/>
          <a:lstStyle/>
          <a:p>
            <a:endParaRPr lang="en-US"/>
          </a:p>
        </p:txBody>
      </p:sp>
      <p:pic>
        <p:nvPicPr>
          <p:cNvPr id="15" name="Content Placeholder 4" descr="A black and white text with numbers&#10;&#10;Description automatically generated with medium confidence">
            <a:extLst>
              <a:ext uri="{FF2B5EF4-FFF2-40B4-BE49-F238E27FC236}">
                <a16:creationId xmlns:a16="http://schemas.microsoft.com/office/drawing/2014/main" id="{B23B346F-A407-09C1-2BA5-A840C3D7F996}"/>
              </a:ext>
            </a:extLst>
          </p:cNvPr>
          <p:cNvPicPr>
            <a:picLocks noChangeAspect="1"/>
          </p:cNvPicPr>
          <p:nvPr/>
        </p:nvPicPr>
        <p:blipFill>
          <a:blip r:embed="rId4"/>
          <a:stretch>
            <a:fillRect/>
          </a:stretch>
        </p:blipFill>
        <p:spPr>
          <a:xfrm>
            <a:off x="3724764" y="1598803"/>
            <a:ext cx="6367780" cy="31146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369848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352800" y="1346880"/>
            <a:ext cx="12801600" cy="1064394"/>
          </a:xfrm>
          <a:prstGeom prst="rect">
            <a:avLst/>
          </a:prstGeom>
        </p:spPr>
        <p:txBody>
          <a:bodyPr wrap="square" lIns="0" tIns="0" rIns="0" bIns="0" rtlCol="0" anchor="t">
            <a:spAutoFit/>
          </a:bodyPr>
          <a:lstStyle/>
          <a:p>
            <a:pPr>
              <a:lnSpc>
                <a:spcPts val="8345"/>
              </a:lnSpc>
            </a:pPr>
            <a:r>
              <a:rPr lang="en-US" sz="6600" dirty="0">
                <a:solidFill>
                  <a:srgbClr val="731F7D"/>
                </a:solidFill>
                <a:latin typeface="Halant Medium"/>
              </a:rPr>
              <a:t>Comparison</a:t>
            </a:r>
          </a:p>
        </p:txBody>
      </p:sp>
      <p:sp>
        <p:nvSpPr>
          <p:cNvPr id="3" name="Freeform 3"/>
          <p:cNvSpPr/>
          <p:nvPr/>
        </p:nvSpPr>
        <p:spPr>
          <a:xfrm rot="-10094169">
            <a:off x="-2768217" y="5870308"/>
            <a:ext cx="6176663" cy="5906434"/>
          </a:xfrm>
          <a:custGeom>
            <a:avLst/>
            <a:gdLst/>
            <a:ahLst/>
            <a:cxnLst/>
            <a:rect l="l" t="t" r="r" b="b"/>
            <a:pathLst>
              <a:path w="6176663" h="5906434">
                <a:moveTo>
                  <a:pt x="0" y="0"/>
                </a:moveTo>
                <a:lnTo>
                  <a:pt x="6176663" y="0"/>
                </a:lnTo>
                <a:lnTo>
                  <a:pt x="6176663" y="5906433"/>
                </a:lnTo>
                <a:lnTo>
                  <a:pt x="0" y="5906433"/>
                </a:lnTo>
                <a:lnTo>
                  <a:pt x="0" y="0"/>
                </a:lnTo>
                <a:close/>
              </a:path>
            </a:pathLst>
          </a:custGeom>
          <a:blipFill>
            <a:blip r:embed="rId2"/>
            <a:stretch>
              <a:fillRect/>
            </a:stretch>
          </a:blipFill>
        </p:spPr>
        <p:txBody>
          <a:bodyPr/>
          <a:lstStyle/>
          <a:p>
            <a:endParaRPr lang="en-US"/>
          </a:p>
        </p:txBody>
      </p:sp>
      <p:sp>
        <p:nvSpPr>
          <p:cNvPr id="13" name="Freeform 13"/>
          <p:cNvSpPr/>
          <p:nvPr/>
        </p:nvSpPr>
        <p:spPr>
          <a:xfrm rot="9440951">
            <a:off x="-957979" y="335262"/>
            <a:ext cx="2207918" cy="2092002"/>
          </a:xfrm>
          <a:custGeom>
            <a:avLst/>
            <a:gdLst/>
            <a:ahLst/>
            <a:cxnLst/>
            <a:rect l="l" t="t" r="r" b="b"/>
            <a:pathLst>
              <a:path w="2207918" h="2092002">
                <a:moveTo>
                  <a:pt x="0" y="0"/>
                </a:moveTo>
                <a:lnTo>
                  <a:pt x="2207919" y="0"/>
                </a:lnTo>
                <a:lnTo>
                  <a:pt x="2207919" y="2092002"/>
                </a:lnTo>
                <a:lnTo>
                  <a:pt x="0" y="2092002"/>
                </a:lnTo>
                <a:lnTo>
                  <a:pt x="0" y="0"/>
                </a:lnTo>
                <a:close/>
              </a:path>
            </a:pathLst>
          </a:custGeom>
          <a:blipFill>
            <a:blip r:embed="rId3"/>
            <a:stretch>
              <a:fillRect/>
            </a:stretch>
          </a:blipFill>
        </p:spPr>
        <p:txBody>
          <a:bodyPr/>
          <a:lstStyle/>
          <a:p>
            <a:endParaRPr lang="en-US"/>
          </a:p>
        </p:txBody>
      </p:sp>
      <p:sp>
        <p:nvSpPr>
          <p:cNvPr id="16" name="TextBox 15">
            <a:extLst>
              <a:ext uri="{FF2B5EF4-FFF2-40B4-BE49-F238E27FC236}">
                <a16:creationId xmlns:a16="http://schemas.microsoft.com/office/drawing/2014/main" id="{7A2258E0-BD46-CCBD-30C3-2E116E0E31DA}"/>
              </a:ext>
            </a:extLst>
          </p:cNvPr>
          <p:cNvSpPr txBox="1"/>
          <p:nvPr/>
        </p:nvSpPr>
        <p:spPr>
          <a:xfrm>
            <a:off x="3352800" y="2552700"/>
            <a:ext cx="13487400" cy="6128857"/>
          </a:xfrm>
          <a:prstGeom prst="rect">
            <a:avLst/>
          </a:prstGeom>
          <a:noFill/>
        </p:spPr>
        <p:txBody>
          <a:bodyPr wrap="square">
            <a:spAutoFit/>
          </a:bodyPr>
          <a:lstStyle/>
          <a:p>
            <a:pPr algn="l">
              <a:lnSpc>
                <a:spcPct val="150000"/>
              </a:lnSpc>
            </a:pPr>
            <a:r>
              <a:rPr lang="en-CA" sz="2400" b="1" i="0" dirty="0">
                <a:effectLst/>
                <a:latin typeface="Assistant" pitchFamily="2" charset="-79"/>
                <a:cs typeface="Assistant" pitchFamily="2" charset="-79"/>
              </a:rPr>
              <a:t>Five-Point Summary:</a:t>
            </a:r>
          </a:p>
          <a:p>
            <a:pPr algn="l">
              <a:lnSpc>
                <a:spcPct val="150000"/>
              </a:lnSpc>
              <a:buFont typeface="+mj-lt"/>
              <a:buAutoNum type="arabicPeriod"/>
            </a:pPr>
            <a:r>
              <a:rPr lang="en-CA" sz="2400" b="1" i="0" dirty="0">
                <a:solidFill>
                  <a:srgbClr val="374151"/>
                </a:solidFill>
                <a:effectLst/>
                <a:latin typeface="Assistant" pitchFamily="2" charset="-79"/>
                <a:cs typeface="Assistant" pitchFamily="2" charset="-79"/>
              </a:rPr>
              <a:t>Accuracy:</a:t>
            </a:r>
            <a:r>
              <a:rPr lang="en-CA" sz="2400" b="0" i="0" dirty="0">
                <a:solidFill>
                  <a:srgbClr val="374151"/>
                </a:solidFill>
                <a:effectLst/>
                <a:latin typeface="Assistant" pitchFamily="2" charset="-79"/>
                <a:cs typeface="Assistant" pitchFamily="2" charset="-79"/>
              </a:rPr>
              <a:t> Random forest (0.8865) outperforms logistic regression (0.7681), indicating a higher overall correctness in predictions.</a:t>
            </a:r>
          </a:p>
          <a:p>
            <a:pPr algn="l">
              <a:lnSpc>
                <a:spcPct val="150000"/>
              </a:lnSpc>
              <a:buFont typeface="+mj-lt"/>
              <a:buAutoNum type="arabicPeriod"/>
            </a:pPr>
            <a:r>
              <a:rPr lang="en-CA" sz="2400" b="1" i="0" dirty="0">
                <a:solidFill>
                  <a:srgbClr val="374151"/>
                </a:solidFill>
                <a:effectLst/>
                <a:latin typeface="Assistant" pitchFamily="2" charset="-79"/>
                <a:cs typeface="Assistant" pitchFamily="2" charset="-79"/>
              </a:rPr>
              <a:t>Precision:</a:t>
            </a:r>
            <a:r>
              <a:rPr lang="en-CA" sz="2400" b="0" i="0" dirty="0">
                <a:solidFill>
                  <a:srgbClr val="374151"/>
                </a:solidFill>
                <a:effectLst/>
                <a:latin typeface="Assistant" pitchFamily="2" charset="-79"/>
                <a:cs typeface="Assistant" pitchFamily="2" charset="-79"/>
              </a:rPr>
              <a:t> Logistic regression (0.1541) has slightly higher precision than random forest (0.1447), implying that when it predicts positive, it is more likely to be correct.</a:t>
            </a:r>
          </a:p>
          <a:p>
            <a:pPr algn="l">
              <a:lnSpc>
                <a:spcPct val="150000"/>
              </a:lnSpc>
              <a:buFont typeface="+mj-lt"/>
              <a:buAutoNum type="arabicPeriod"/>
            </a:pPr>
            <a:r>
              <a:rPr lang="en-CA" sz="2400" b="1" i="0" dirty="0">
                <a:solidFill>
                  <a:srgbClr val="374151"/>
                </a:solidFill>
                <a:effectLst/>
                <a:latin typeface="Assistant" pitchFamily="2" charset="-79"/>
                <a:cs typeface="Assistant" pitchFamily="2" charset="-79"/>
              </a:rPr>
              <a:t>Recall:</a:t>
            </a:r>
            <a:r>
              <a:rPr lang="en-CA" sz="2400" b="0" i="0" dirty="0">
                <a:solidFill>
                  <a:srgbClr val="374151"/>
                </a:solidFill>
                <a:effectLst/>
                <a:latin typeface="Assistant" pitchFamily="2" charset="-79"/>
                <a:cs typeface="Assistant" pitchFamily="2" charset="-79"/>
              </a:rPr>
              <a:t> Logistic regression (0.6290) has higher recall compared to random forest (0.1774), suggesting that logistic regression is better at identifying positive instances.</a:t>
            </a:r>
          </a:p>
          <a:p>
            <a:pPr algn="l">
              <a:lnSpc>
                <a:spcPct val="150000"/>
              </a:lnSpc>
              <a:buFont typeface="+mj-lt"/>
              <a:buAutoNum type="arabicPeriod"/>
            </a:pPr>
            <a:r>
              <a:rPr lang="en-CA" sz="2400" b="1" i="0" dirty="0">
                <a:solidFill>
                  <a:srgbClr val="374151"/>
                </a:solidFill>
                <a:effectLst/>
                <a:latin typeface="Assistant" pitchFamily="2" charset="-79"/>
                <a:cs typeface="Assistant" pitchFamily="2" charset="-79"/>
              </a:rPr>
              <a:t>F1-Score:</a:t>
            </a:r>
            <a:r>
              <a:rPr lang="en-CA" sz="2400" b="0" i="0" dirty="0">
                <a:solidFill>
                  <a:srgbClr val="374151"/>
                </a:solidFill>
                <a:effectLst/>
                <a:latin typeface="Assistant" pitchFamily="2" charset="-79"/>
                <a:cs typeface="Assistant" pitchFamily="2" charset="-79"/>
              </a:rPr>
              <a:t> Random forest (0.1594) has a lower F1-score than logistic regression (0.2476), which combines precision and recall into a single metric.</a:t>
            </a:r>
          </a:p>
          <a:p>
            <a:pPr algn="l">
              <a:lnSpc>
                <a:spcPct val="150000"/>
              </a:lnSpc>
              <a:buFont typeface="+mj-lt"/>
              <a:buAutoNum type="arabicPeriod"/>
            </a:pPr>
            <a:r>
              <a:rPr lang="en-CA" sz="2400" b="1" i="0" dirty="0">
                <a:solidFill>
                  <a:srgbClr val="374151"/>
                </a:solidFill>
                <a:effectLst/>
                <a:latin typeface="Assistant" pitchFamily="2" charset="-79"/>
                <a:cs typeface="Assistant" pitchFamily="2" charset="-79"/>
              </a:rPr>
              <a:t>Confusion Matrix:</a:t>
            </a:r>
            <a:r>
              <a:rPr lang="en-CA" sz="2400" b="0" i="0" dirty="0">
                <a:solidFill>
                  <a:srgbClr val="374151"/>
                </a:solidFill>
                <a:effectLst/>
                <a:latin typeface="Assistant" pitchFamily="2" charset="-79"/>
                <a:cs typeface="Assistant" pitchFamily="2" charset="-79"/>
              </a:rPr>
              <a:t> Both models have different patterns in the confusion matrix, indicating varying strengths and weaknesses in classifying true positives, true negatives, false positives, and false negatives.</a:t>
            </a:r>
          </a:p>
        </p:txBody>
      </p:sp>
    </p:spTree>
    <p:extLst>
      <p:ext uri="{BB962C8B-B14F-4D97-AF65-F5344CB8AC3E}">
        <p14:creationId xmlns:p14="http://schemas.microsoft.com/office/powerpoint/2010/main" val="13845030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352800" y="1346880"/>
            <a:ext cx="12801600" cy="1070165"/>
          </a:xfrm>
          <a:prstGeom prst="rect">
            <a:avLst/>
          </a:prstGeom>
        </p:spPr>
        <p:txBody>
          <a:bodyPr wrap="square" lIns="0" tIns="0" rIns="0" bIns="0" rtlCol="0" anchor="t">
            <a:spAutoFit/>
          </a:bodyPr>
          <a:lstStyle/>
          <a:p>
            <a:pPr>
              <a:lnSpc>
                <a:spcPts val="8345"/>
              </a:lnSpc>
            </a:pPr>
            <a:r>
              <a:rPr lang="en-US" sz="6600" dirty="0">
                <a:solidFill>
                  <a:srgbClr val="731F7D"/>
                </a:solidFill>
                <a:latin typeface="Halant Medium"/>
              </a:rPr>
              <a:t>Summary</a:t>
            </a:r>
          </a:p>
        </p:txBody>
      </p:sp>
      <p:sp>
        <p:nvSpPr>
          <p:cNvPr id="3" name="Freeform 3"/>
          <p:cNvSpPr/>
          <p:nvPr/>
        </p:nvSpPr>
        <p:spPr>
          <a:xfrm rot="-10094169">
            <a:off x="-2768217" y="5870308"/>
            <a:ext cx="6176663" cy="5906434"/>
          </a:xfrm>
          <a:custGeom>
            <a:avLst/>
            <a:gdLst/>
            <a:ahLst/>
            <a:cxnLst/>
            <a:rect l="l" t="t" r="r" b="b"/>
            <a:pathLst>
              <a:path w="6176663" h="5906434">
                <a:moveTo>
                  <a:pt x="0" y="0"/>
                </a:moveTo>
                <a:lnTo>
                  <a:pt x="6176663" y="0"/>
                </a:lnTo>
                <a:lnTo>
                  <a:pt x="6176663" y="5906433"/>
                </a:lnTo>
                <a:lnTo>
                  <a:pt x="0" y="5906433"/>
                </a:lnTo>
                <a:lnTo>
                  <a:pt x="0" y="0"/>
                </a:lnTo>
                <a:close/>
              </a:path>
            </a:pathLst>
          </a:custGeom>
          <a:blipFill>
            <a:blip r:embed="rId2"/>
            <a:stretch>
              <a:fillRect/>
            </a:stretch>
          </a:blipFill>
        </p:spPr>
        <p:txBody>
          <a:bodyPr/>
          <a:lstStyle/>
          <a:p>
            <a:endParaRPr lang="en-US"/>
          </a:p>
        </p:txBody>
      </p:sp>
      <p:sp>
        <p:nvSpPr>
          <p:cNvPr id="13" name="Freeform 13"/>
          <p:cNvSpPr/>
          <p:nvPr/>
        </p:nvSpPr>
        <p:spPr>
          <a:xfrm rot="9440951">
            <a:off x="-957979" y="335262"/>
            <a:ext cx="2207918" cy="2092002"/>
          </a:xfrm>
          <a:custGeom>
            <a:avLst/>
            <a:gdLst/>
            <a:ahLst/>
            <a:cxnLst/>
            <a:rect l="l" t="t" r="r" b="b"/>
            <a:pathLst>
              <a:path w="2207918" h="2092002">
                <a:moveTo>
                  <a:pt x="0" y="0"/>
                </a:moveTo>
                <a:lnTo>
                  <a:pt x="2207919" y="0"/>
                </a:lnTo>
                <a:lnTo>
                  <a:pt x="2207919" y="2092002"/>
                </a:lnTo>
                <a:lnTo>
                  <a:pt x="0" y="2092002"/>
                </a:lnTo>
                <a:lnTo>
                  <a:pt x="0" y="0"/>
                </a:lnTo>
                <a:close/>
              </a:path>
            </a:pathLst>
          </a:custGeom>
          <a:blipFill>
            <a:blip r:embed="rId3"/>
            <a:stretch>
              <a:fillRect/>
            </a:stretch>
          </a:blipFill>
        </p:spPr>
        <p:txBody>
          <a:bodyPr/>
          <a:lstStyle/>
          <a:p>
            <a:endParaRPr lang="en-US"/>
          </a:p>
        </p:txBody>
      </p:sp>
      <p:sp>
        <p:nvSpPr>
          <p:cNvPr id="16" name="TextBox 15">
            <a:extLst>
              <a:ext uri="{FF2B5EF4-FFF2-40B4-BE49-F238E27FC236}">
                <a16:creationId xmlns:a16="http://schemas.microsoft.com/office/drawing/2014/main" id="{7A2258E0-BD46-CCBD-30C3-2E116E0E31DA}"/>
              </a:ext>
            </a:extLst>
          </p:cNvPr>
          <p:cNvSpPr txBox="1"/>
          <p:nvPr/>
        </p:nvSpPr>
        <p:spPr>
          <a:xfrm>
            <a:off x="3429000" y="3390900"/>
            <a:ext cx="13487400" cy="6128857"/>
          </a:xfrm>
          <a:prstGeom prst="rect">
            <a:avLst/>
          </a:prstGeom>
          <a:noFill/>
        </p:spPr>
        <p:txBody>
          <a:bodyPr wrap="square">
            <a:spAutoFit/>
          </a:bodyPr>
          <a:lstStyle/>
          <a:p>
            <a:pPr algn="just">
              <a:lnSpc>
                <a:spcPct val="150000"/>
              </a:lnSpc>
              <a:buFont typeface="Arial" panose="020B0604020202020204" pitchFamily="34" charset="0"/>
              <a:buChar char="•"/>
            </a:pPr>
            <a:r>
              <a:rPr lang="en-CA" sz="2400" b="1" i="0" dirty="0">
                <a:effectLst/>
                <a:latin typeface="Assistant" pitchFamily="2" charset="-79"/>
                <a:cs typeface="Assistant" pitchFamily="2" charset="-79"/>
              </a:rPr>
              <a:t>Logistic Regression Strengths:</a:t>
            </a:r>
            <a:endParaRPr lang="en-CA" sz="2400" b="0" i="0" dirty="0">
              <a:effectLst/>
              <a:latin typeface="Assistant" pitchFamily="2" charset="-79"/>
              <a:cs typeface="Assistant" pitchFamily="2" charset="-79"/>
            </a:endParaRPr>
          </a:p>
          <a:p>
            <a:pPr marL="742950" lvl="1" indent="-285750" algn="just">
              <a:lnSpc>
                <a:spcPct val="150000"/>
              </a:lnSpc>
              <a:buFont typeface="Arial" panose="020B0604020202020204" pitchFamily="34" charset="0"/>
              <a:buChar char="•"/>
            </a:pPr>
            <a:r>
              <a:rPr lang="en-CA" sz="2400" b="0" i="0" dirty="0">
                <a:effectLst/>
                <a:latin typeface="Assistant" pitchFamily="2" charset="-79"/>
                <a:cs typeface="Assistant" pitchFamily="2" charset="-79"/>
              </a:rPr>
              <a:t>Higher recall, suggesting better identification of positive instances.</a:t>
            </a:r>
          </a:p>
          <a:p>
            <a:pPr marL="742950" lvl="1" indent="-285750" algn="just">
              <a:lnSpc>
                <a:spcPct val="150000"/>
              </a:lnSpc>
              <a:buFont typeface="Arial" panose="020B0604020202020204" pitchFamily="34" charset="0"/>
              <a:buChar char="•"/>
            </a:pPr>
            <a:r>
              <a:rPr lang="en-CA" sz="2400" b="0" i="0" dirty="0">
                <a:effectLst/>
                <a:latin typeface="Assistant" pitchFamily="2" charset="-79"/>
                <a:cs typeface="Assistant" pitchFamily="2" charset="-79"/>
              </a:rPr>
              <a:t>Slightly higher precision.</a:t>
            </a:r>
          </a:p>
          <a:p>
            <a:pPr algn="just">
              <a:lnSpc>
                <a:spcPct val="150000"/>
              </a:lnSpc>
              <a:buFont typeface="Arial" panose="020B0604020202020204" pitchFamily="34" charset="0"/>
              <a:buChar char="•"/>
            </a:pPr>
            <a:r>
              <a:rPr lang="en-CA" sz="2400" b="1" i="0" dirty="0">
                <a:effectLst/>
                <a:latin typeface="Assistant" pitchFamily="2" charset="-79"/>
                <a:cs typeface="Assistant" pitchFamily="2" charset="-79"/>
              </a:rPr>
              <a:t>Random Forest Strengths:</a:t>
            </a:r>
            <a:endParaRPr lang="en-CA" sz="2400" b="0" i="0" dirty="0">
              <a:effectLst/>
              <a:latin typeface="Assistant" pitchFamily="2" charset="-79"/>
              <a:cs typeface="Assistant" pitchFamily="2" charset="-79"/>
            </a:endParaRPr>
          </a:p>
          <a:p>
            <a:pPr marL="742950" lvl="1" indent="-285750" algn="just">
              <a:lnSpc>
                <a:spcPct val="150000"/>
              </a:lnSpc>
              <a:buFont typeface="Arial" panose="020B0604020202020204" pitchFamily="34" charset="0"/>
              <a:buChar char="•"/>
            </a:pPr>
            <a:r>
              <a:rPr lang="en-CA" sz="2400" b="0" i="0" dirty="0">
                <a:effectLst/>
                <a:latin typeface="Assistant" pitchFamily="2" charset="-79"/>
                <a:cs typeface="Assistant" pitchFamily="2" charset="-79"/>
              </a:rPr>
              <a:t>Higher accuracy, indicating better overall performance.</a:t>
            </a:r>
          </a:p>
          <a:p>
            <a:pPr marL="742950" lvl="1" indent="-285750" algn="just">
              <a:lnSpc>
                <a:spcPct val="150000"/>
              </a:lnSpc>
              <a:buFont typeface="Arial" panose="020B0604020202020204" pitchFamily="34" charset="0"/>
              <a:buChar char="•"/>
            </a:pPr>
            <a:r>
              <a:rPr lang="en-CA" sz="2400" b="0" i="0" dirty="0">
                <a:effectLst/>
                <a:latin typeface="Assistant" pitchFamily="2" charset="-79"/>
                <a:cs typeface="Assistant" pitchFamily="2" charset="-79"/>
              </a:rPr>
              <a:t>Although lower in recall, it may still perform better in scenarios where precision is crucial.</a:t>
            </a:r>
          </a:p>
          <a:p>
            <a:pPr marL="742950" lvl="1" indent="-285750" algn="just">
              <a:lnSpc>
                <a:spcPct val="150000"/>
              </a:lnSpc>
              <a:buFont typeface="Arial" panose="020B0604020202020204" pitchFamily="34" charset="0"/>
              <a:buChar char="•"/>
            </a:pPr>
            <a:endParaRPr lang="en-CA" sz="2400" b="0" i="0" dirty="0">
              <a:effectLst/>
              <a:latin typeface="Assistant" pitchFamily="2" charset="-79"/>
              <a:cs typeface="Assistant" pitchFamily="2" charset="-79"/>
            </a:endParaRPr>
          </a:p>
          <a:p>
            <a:pPr algn="just">
              <a:lnSpc>
                <a:spcPct val="150000"/>
              </a:lnSpc>
            </a:pPr>
            <a:r>
              <a:rPr lang="en-CA" sz="2400" b="0" i="0" dirty="0">
                <a:effectLst/>
                <a:latin typeface="Assistant" pitchFamily="2" charset="-79"/>
                <a:cs typeface="Assistant" pitchFamily="2" charset="-79"/>
              </a:rPr>
              <a:t>Considering the trade-offs between precision and recall, and the importance of accuracy, the choice between these models depends on the specific goals of the task. If precision and recall are equally important, logistic regression might be preferable. If overall accuracy is a priority, then </a:t>
            </a:r>
            <a:r>
              <a:rPr lang="en-CA" sz="2400" b="1" dirty="0">
                <a:effectLst/>
                <a:latin typeface="Assistant" pitchFamily="2" charset="-79"/>
                <a:cs typeface="Assistant" pitchFamily="2" charset="-79"/>
              </a:rPr>
              <a:t>random fores</a:t>
            </a:r>
            <a:r>
              <a:rPr lang="en-CA" sz="2400" b="1" i="0" dirty="0">
                <a:effectLst/>
                <a:latin typeface="Assistant" pitchFamily="2" charset="-79"/>
                <a:cs typeface="Assistant" pitchFamily="2" charset="-79"/>
              </a:rPr>
              <a:t>t</a:t>
            </a:r>
            <a:r>
              <a:rPr lang="en-CA" sz="2400" dirty="0">
                <a:latin typeface="Assistant" pitchFamily="2" charset="-79"/>
                <a:cs typeface="Assistant" pitchFamily="2" charset="-79"/>
              </a:rPr>
              <a:t> is</a:t>
            </a:r>
            <a:r>
              <a:rPr lang="en-CA" sz="2400" b="0" i="0" dirty="0">
                <a:effectLst/>
                <a:latin typeface="Assistant" pitchFamily="2" charset="-79"/>
                <a:cs typeface="Assistant" pitchFamily="2" charset="-79"/>
              </a:rPr>
              <a:t> a better fit.</a:t>
            </a:r>
          </a:p>
        </p:txBody>
      </p:sp>
    </p:spTree>
    <p:extLst>
      <p:ext uri="{BB962C8B-B14F-4D97-AF65-F5344CB8AC3E}">
        <p14:creationId xmlns:p14="http://schemas.microsoft.com/office/powerpoint/2010/main" val="22281453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564986" y="-3282418"/>
            <a:ext cx="7027814" cy="6254754"/>
          </a:xfrm>
          <a:custGeom>
            <a:avLst/>
            <a:gdLst/>
            <a:ahLst/>
            <a:cxnLst/>
            <a:rect l="l" t="t" r="r" b="b"/>
            <a:pathLst>
              <a:path w="7027814" h="6254754">
                <a:moveTo>
                  <a:pt x="0" y="0"/>
                </a:moveTo>
                <a:lnTo>
                  <a:pt x="7027814" y="0"/>
                </a:lnTo>
                <a:lnTo>
                  <a:pt x="7027814" y="6254755"/>
                </a:lnTo>
                <a:lnTo>
                  <a:pt x="0" y="6254755"/>
                </a:lnTo>
                <a:lnTo>
                  <a:pt x="0" y="0"/>
                </a:lnTo>
                <a:close/>
              </a:path>
            </a:pathLst>
          </a:custGeom>
          <a:blipFill>
            <a:blip r:embed="rId2"/>
            <a:stretch>
              <a:fillRect/>
            </a:stretch>
          </a:blipFill>
        </p:spPr>
        <p:txBody>
          <a:bodyPr/>
          <a:lstStyle/>
          <a:p>
            <a:endParaRPr lang="en-US"/>
          </a:p>
        </p:txBody>
      </p:sp>
      <p:sp>
        <p:nvSpPr>
          <p:cNvPr id="3" name="Freeform 3"/>
          <p:cNvSpPr/>
          <p:nvPr/>
        </p:nvSpPr>
        <p:spPr>
          <a:xfrm rot="9490257">
            <a:off x="16315856" y="2711009"/>
            <a:ext cx="2546291" cy="2412611"/>
          </a:xfrm>
          <a:custGeom>
            <a:avLst/>
            <a:gdLst/>
            <a:ahLst/>
            <a:cxnLst/>
            <a:rect l="l" t="t" r="r" b="b"/>
            <a:pathLst>
              <a:path w="2546291" h="2412611">
                <a:moveTo>
                  <a:pt x="0" y="0"/>
                </a:moveTo>
                <a:lnTo>
                  <a:pt x="2546291" y="0"/>
                </a:lnTo>
                <a:lnTo>
                  <a:pt x="2546291" y="2412611"/>
                </a:lnTo>
                <a:lnTo>
                  <a:pt x="0" y="2412611"/>
                </a:lnTo>
                <a:lnTo>
                  <a:pt x="0" y="0"/>
                </a:lnTo>
                <a:close/>
              </a:path>
            </a:pathLst>
          </a:custGeom>
          <a:blipFill>
            <a:blip r:embed="rId3"/>
            <a:stretch>
              <a:fillRect/>
            </a:stretch>
          </a:blipFill>
        </p:spPr>
        <p:txBody>
          <a:bodyPr/>
          <a:lstStyle/>
          <a:p>
            <a:endParaRPr lang="en-US"/>
          </a:p>
        </p:txBody>
      </p:sp>
      <p:sp>
        <p:nvSpPr>
          <p:cNvPr id="4" name="Freeform 4"/>
          <p:cNvSpPr/>
          <p:nvPr/>
        </p:nvSpPr>
        <p:spPr>
          <a:xfrm rot="6148233">
            <a:off x="15592193" y="4943788"/>
            <a:ext cx="6861060" cy="6560888"/>
          </a:xfrm>
          <a:custGeom>
            <a:avLst/>
            <a:gdLst/>
            <a:ahLst/>
            <a:cxnLst/>
            <a:rect l="l" t="t" r="r" b="b"/>
            <a:pathLst>
              <a:path w="6861060" h="6560888">
                <a:moveTo>
                  <a:pt x="0" y="0"/>
                </a:moveTo>
                <a:lnTo>
                  <a:pt x="6861060" y="0"/>
                </a:lnTo>
                <a:lnTo>
                  <a:pt x="6861060" y="6560888"/>
                </a:lnTo>
                <a:lnTo>
                  <a:pt x="0" y="6560888"/>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1028700" y="1038225"/>
            <a:ext cx="9235582" cy="1211614"/>
          </a:xfrm>
          <a:prstGeom prst="rect">
            <a:avLst/>
          </a:prstGeom>
        </p:spPr>
        <p:txBody>
          <a:bodyPr lIns="0" tIns="0" rIns="0" bIns="0" rtlCol="0" anchor="t">
            <a:spAutoFit/>
          </a:bodyPr>
          <a:lstStyle/>
          <a:p>
            <a:pPr>
              <a:lnSpc>
                <a:spcPts val="9440"/>
              </a:lnSpc>
            </a:pPr>
            <a:r>
              <a:rPr lang="en-US" sz="8000" dirty="0" err="1">
                <a:solidFill>
                  <a:srgbClr val="4D1354"/>
                </a:solidFill>
                <a:latin typeface="HK Grotesk Bold"/>
              </a:rPr>
              <a:t>GridSearch</a:t>
            </a:r>
            <a:endParaRPr lang="en-US" sz="8000" dirty="0">
              <a:solidFill>
                <a:srgbClr val="4D1354"/>
              </a:solidFill>
              <a:latin typeface="HK Grotesk Bold"/>
            </a:endParaRPr>
          </a:p>
        </p:txBody>
      </p:sp>
      <p:sp>
        <p:nvSpPr>
          <p:cNvPr id="7" name="TextBox 7"/>
          <p:cNvSpPr txBox="1"/>
          <p:nvPr/>
        </p:nvSpPr>
        <p:spPr>
          <a:xfrm>
            <a:off x="1050029" y="2747009"/>
            <a:ext cx="3787282" cy="372859"/>
          </a:xfrm>
          <a:prstGeom prst="rect">
            <a:avLst/>
          </a:prstGeom>
        </p:spPr>
        <p:txBody>
          <a:bodyPr lIns="0" tIns="0" rIns="0" bIns="0" rtlCol="0" anchor="t">
            <a:spAutoFit/>
          </a:bodyPr>
          <a:lstStyle/>
          <a:p>
            <a:pPr>
              <a:lnSpc>
                <a:spcPts val="3098"/>
              </a:lnSpc>
              <a:spcBef>
                <a:spcPct val="0"/>
              </a:spcBef>
            </a:pPr>
            <a:r>
              <a:rPr lang="en-US" sz="2213" b="1" spc="-22" dirty="0">
                <a:solidFill>
                  <a:srgbClr val="000000"/>
                </a:solidFill>
                <a:latin typeface="Assistant"/>
              </a:rPr>
              <a:t>Before</a:t>
            </a:r>
          </a:p>
        </p:txBody>
      </p:sp>
      <p:sp>
        <p:nvSpPr>
          <p:cNvPr id="8" name="TextBox 8"/>
          <p:cNvSpPr txBox="1"/>
          <p:nvPr/>
        </p:nvSpPr>
        <p:spPr>
          <a:xfrm>
            <a:off x="6498329" y="2747009"/>
            <a:ext cx="3787282" cy="372859"/>
          </a:xfrm>
          <a:prstGeom prst="rect">
            <a:avLst/>
          </a:prstGeom>
        </p:spPr>
        <p:txBody>
          <a:bodyPr lIns="0" tIns="0" rIns="0" bIns="0" rtlCol="0" anchor="t">
            <a:spAutoFit/>
          </a:bodyPr>
          <a:lstStyle/>
          <a:p>
            <a:pPr>
              <a:lnSpc>
                <a:spcPts val="3098"/>
              </a:lnSpc>
              <a:spcBef>
                <a:spcPct val="0"/>
              </a:spcBef>
            </a:pPr>
            <a:r>
              <a:rPr lang="en-US" sz="2213" b="1" spc="-22" dirty="0">
                <a:solidFill>
                  <a:srgbClr val="000000"/>
                </a:solidFill>
                <a:latin typeface="Assistant"/>
              </a:rPr>
              <a:t>After</a:t>
            </a:r>
          </a:p>
        </p:txBody>
      </p:sp>
      <p:pic>
        <p:nvPicPr>
          <p:cNvPr id="9" name="Content Placeholder 4" descr="A black and white text with numbers&#10;&#10;Description automatically generated with medium confidence">
            <a:extLst>
              <a:ext uri="{FF2B5EF4-FFF2-40B4-BE49-F238E27FC236}">
                <a16:creationId xmlns:a16="http://schemas.microsoft.com/office/drawing/2014/main" id="{80E740C1-B37E-1B62-8B23-9174E14791FB}"/>
              </a:ext>
            </a:extLst>
          </p:cNvPr>
          <p:cNvPicPr>
            <a:picLocks noChangeAspect="1"/>
          </p:cNvPicPr>
          <p:nvPr/>
        </p:nvPicPr>
        <p:blipFill>
          <a:blip r:embed="rId5"/>
          <a:stretch>
            <a:fillRect/>
          </a:stretch>
        </p:blipFill>
        <p:spPr>
          <a:xfrm>
            <a:off x="822078" y="3617038"/>
            <a:ext cx="4200526" cy="20546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Content Placeholder 4" descr="A black numbers and a white background&#10;&#10;Description automatically generated">
            <a:extLst>
              <a:ext uri="{FF2B5EF4-FFF2-40B4-BE49-F238E27FC236}">
                <a16:creationId xmlns:a16="http://schemas.microsoft.com/office/drawing/2014/main" id="{45050517-6A29-5318-0FDD-CE5CD8753ECE}"/>
              </a:ext>
            </a:extLst>
          </p:cNvPr>
          <p:cNvPicPr>
            <a:picLocks noChangeAspect="1"/>
          </p:cNvPicPr>
          <p:nvPr/>
        </p:nvPicPr>
        <p:blipFill>
          <a:blip r:embed="rId6"/>
          <a:stretch>
            <a:fillRect/>
          </a:stretch>
        </p:blipFill>
        <p:spPr>
          <a:xfrm>
            <a:off x="6218104" y="3617038"/>
            <a:ext cx="4500562" cy="20546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 name="TextBox 11">
            <a:extLst>
              <a:ext uri="{FF2B5EF4-FFF2-40B4-BE49-F238E27FC236}">
                <a16:creationId xmlns:a16="http://schemas.microsoft.com/office/drawing/2014/main" id="{7FD14938-BA5E-E38E-95F4-D8C0742AEB39}"/>
              </a:ext>
            </a:extLst>
          </p:cNvPr>
          <p:cNvSpPr txBox="1"/>
          <p:nvPr/>
        </p:nvSpPr>
        <p:spPr>
          <a:xfrm>
            <a:off x="609600" y="6226992"/>
            <a:ext cx="13792200" cy="308667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CA" sz="2200" b="1" i="0" dirty="0">
                <a:effectLst/>
                <a:latin typeface="Assistant" pitchFamily="2" charset="-79"/>
                <a:cs typeface="Assistant" pitchFamily="2" charset="-79"/>
              </a:rPr>
              <a:t>Accuracy Improvement:</a:t>
            </a:r>
            <a:r>
              <a:rPr lang="en-CA" sz="2200" b="0" i="0" dirty="0">
                <a:solidFill>
                  <a:srgbClr val="374151"/>
                </a:solidFill>
                <a:effectLst/>
                <a:latin typeface="Assistant" pitchFamily="2" charset="-79"/>
                <a:cs typeface="Assistant" pitchFamily="2" charset="-79"/>
              </a:rPr>
              <a:t> The accuracy of the random forest model increased slightly after grid search, from 88.65% to 88.94%. While the improvement is not dramatic, any increase in accuracy is generally positive.</a:t>
            </a:r>
          </a:p>
          <a:p>
            <a:pPr marL="285750" indent="-285750">
              <a:lnSpc>
                <a:spcPct val="150000"/>
              </a:lnSpc>
              <a:buFont typeface="Arial" panose="020B0604020202020204" pitchFamily="34" charset="0"/>
              <a:buChar char="•"/>
            </a:pPr>
            <a:endParaRPr lang="en-CA" sz="2200" dirty="0">
              <a:solidFill>
                <a:srgbClr val="374151"/>
              </a:solidFill>
              <a:latin typeface="Assistant" pitchFamily="2" charset="-79"/>
              <a:cs typeface="Assistant" pitchFamily="2" charset="-79"/>
            </a:endParaRPr>
          </a:p>
          <a:p>
            <a:pPr marL="285750" indent="-285750">
              <a:lnSpc>
                <a:spcPct val="150000"/>
              </a:lnSpc>
              <a:buFont typeface="Arial" panose="020B0604020202020204" pitchFamily="34" charset="0"/>
              <a:buChar char="•"/>
            </a:pPr>
            <a:r>
              <a:rPr lang="en-CA" sz="2200" b="1" i="0" dirty="0">
                <a:effectLst/>
                <a:latin typeface="Assistant" pitchFamily="2" charset="-79"/>
                <a:cs typeface="Assistant" pitchFamily="2" charset="-79"/>
              </a:rPr>
              <a:t>Confusion Matrix Changes:</a:t>
            </a:r>
            <a:r>
              <a:rPr lang="en-CA" sz="2200" b="0" i="0" dirty="0">
                <a:solidFill>
                  <a:srgbClr val="374151"/>
                </a:solidFill>
                <a:effectLst/>
                <a:latin typeface="Assistant" pitchFamily="2" charset="-79"/>
                <a:cs typeface="Assistant" pitchFamily="2" charset="-79"/>
              </a:rPr>
              <a:t> The confusion matrix provides insights into the model's performance. In both cases, there is a notable number of false positives (Type I errors), but the grid search resulted in a slight increase in false negatives (Type II errors), as evident from the changes in the matrix.</a:t>
            </a:r>
            <a:endParaRPr lang="en-US" sz="2200" dirty="0">
              <a:latin typeface="Assistant" pitchFamily="2" charset="-79"/>
              <a:cs typeface="Assistant" pitchFamily="2" charset="-79"/>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6819900" cy="10287000"/>
            <a:chOff x="0" y="0"/>
            <a:chExt cx="9093200" cy="13716000"/>
          </a:xfrm>
        </p:grpSpPr>
        <p:pic>
          <p:nvPicPr>
            <p:cNvPr id="3" name="Picture 3"/>
            <p:cNvPicPr>
              <a:picLocks noChangeAspect="1"/>
            </p:cNvPicPr>
            <p:nvPr/>
          </p:nvPicPr>
          <p:blipFill>
            <a:blip r:embed="rId2"/>
            <a:srcRect l="5830" r="5830"/>
            <a:stretch>
              <a:fillRect/>
            </a:stretch>
          </p:blipFill>
          <p:spPr>
            <a:xfrm>
              <a:off x="0" y="0"/>
              <a:ext cx="9093200" cy="6858000"/>
            </a:xfrm>
            <a:prstGeom prst="rect">
              <a:avLst/>
            </a:prstGeom>
          </p:spPr>
        </p:pic>
        <p:pic>
          <p:nvPicPr>
            <p:cNvPr id="4" name="Picture 4"/>
            <p:cNvPicPr>
              <a:picLocks noChangeAspect="1"/>
            </p:cNvPicPr>
            <p:nvPr/>
          </p:nvPicPr>
          <p:blipFill>
            <a:blip r:embed="rId3"/>
            <a:srcRect l="34425" t="8900" r="9058" b="27123"/>
            <a:stretch>
              <a:fillRect/>
            </a:stretch>
          </p:blipFill>
          <p:spPr>
            <a:xfrm>
              <a:off x="0" y="6858000"/>
              <a:ext cx="9093200" cy="6858000"/>
            </a:xfrm>
            <a:prstGeom prst="rect">
              <a:avLst/>
            </a:prstGeom>
          </p:spPr>
        </p:pic>
      </p:grpSp>
      <p:sp>
        <p:nvSpPr>
          <p:cNvPr id="5" name="TextBox 5"/>
          <p:cNvSpPr txBox="1"/>
          <p:nvPr/>
        </p:nvSpPr>
        <p:spPr>
          <a:xfrm>
            <a:off x="7162800" y="419100"/>
            <a:ext cx="7513117" cy="1070165"/>
          </a:xfrm>
          <a:prstGeom prst="rect">
            <a:avLst/>
          </a:prstGeom>
        </p:spPr>
        <p:txBody>
          <a:bodyPr lIns="0" tIns="0" rIns="0" bIns="0" rtlCol="0" anchor="t">
            <a:spAutoFit/>
          </a:bodyPr>
          <a:lstStyle/>
          <a:p>
            <a:pPr>
              <a:lnSpc>
                <a:spcPts val="8345"/>
              </a:lnSpc>
            </a:pPr>
            <a:r>
              <a:rPr lang="en-US" sz="7072" dirty="0">
                <a:solidFill>
                  <a:srgbClr val="FFFFFF"/>
                </a:solidFill>
                <a:latin typeface="HK Grotesk Bold"/>
              </a:rPr>
              <a:t>Conclusion</a:t>
            </a:r>
          </a:p>
        </p:txBody>
      </p:sp>
      <p:sp>
        <p:nvSpPr>
          <p:cNvPr id="13" name="TextBox 12">
            <a:extLst>
              <a:ext uri="{FF2B5EF4-FFF2-40B4-BE49-F238E27FC236}">
                <a16:creationId xmlns:a16="http://schemas.microsoft.com/office/drawing/2014/main" id="{EA927474-7116-B0E1-A195-CCC9FD7BED4A}"/>
              </a:ext>
            </a:extLst>
          </p:cNvPr>
          <p:cNvSpPr txBox="1"/>
          <p:nvPr/>
        </p:nvSpPr>
        <p:spPr>
          <a:xfrm>
            <a:off x="7162800" y="1489265"/>
            <a:ext cx="10744200" cy="9277733"/>
          </a:xfrm>
          <a:prstGeom prst="rect">
            <a:avLst/>
          </a:prstGeom>
          <a:noFill/>
        </p:spPr>
        <p:txBody>
          <a:bodyPr wrap="square">
            <a:spAutoFit/>
          </a:bodyPr>
          <a:lstStyle/>
          <a:p>
            <a:pPr marL="457200" indent="-457200" algn="l">
              <a:lnSpc>
                <a:spcPct val="150000"/>
              </a:lnSpc>
              <a:buFont typeface="+mj-lt"/>
              <a:buAutoNum type="arabicPeriod"/>
            </a:pPr>
            <a:r>
              <a:rPr lang="en-CA" sz="2000" b="1" i="0" dirty="0">
                <a:solidFill>
                  <a:schemeClr val="bg1"/>
                </a:solidFill>
                <a:effectLst/>
                <a:latin typeface="Assistant" pitchFamily="2" charset="-79"/>
                <a:cs typeface="Assistant" pitchFamily="2" charset="-79"/>
              </a:rPr>
              <a:t>Significant Healthcare Cost Savings</a:t>
            </a:r>
            <a:r>
              <a:rPr lang="en-CA" sz="2000" b="0" i="0" dirty="0">
                <a:solidFill>
                  <a:schemeClr val="bg1"/>
                </a:solidFill>
                <a:effectLst/>
                <a:latin typeface="Assistant" pitchFamily="2" charset="-79"/>
                <a:cs typeface="Assistant" pitchFamily="2" charset="-79"/>
              </a:rPr>
              <a:t>: The application has potential to save substantial healthcare costs by preventing strokes, including expenses related to hospitalization, medication, rehabilitation, and long-term care.</a:t>
            </a:r>
            <a:endParaRPr lang="en-CA" sz="2000" dirty="0">
              <a:solidFill>
                <a:schemeClr val="bg1"/>
              </a:solidFill>
              <a:latin typeface="Assistant" pitchFamily="2" charset="-79"/>
              <a:cs typeface="Assistant" pitchFamily="2" charset="-79"/>
            </a:endParaRPr>
          </a:p>
          <a:p>
            <a:pPr marL="457200" indent="-457200" algn="l">
              <a:lnSpc>
                <a:spcPct val="150000"/>
              </a:lnSpc>
              <a:buFont typeface="+mj-lt"/>
              <a:buAutoNum type="arabicPeriod"/>
            </a:pPr>
            <a:r>
              <a:rPr lang="en-CA" sz="2000" b="1" i="0" dirty="0">
                <a:solidFill>
                  <a:schemeClr val="bg1"/>
                </a:solidFill>
                <a:effectLst/>
                <a:latin typeface="Assistant" pitchFamily="2" charset="-79"/>
                <a:cs typeface="Assistant" pitchFamily="2" charset="-79"/>
              </a:rPr>
              <a:t>Indirect Economic Impact</a:t>
            </a:r>
            <a:r>
              <a:rPr lang="en-CA" sz="2000" b="0" i="0" dirty="0">
                <a:solidFill>
                  <a:schemeClr val="bg1"/>
                </a:solidFill>
                <a:effectLst/>
                <a:latin typeface="Assistant" pitchFamily="2" charset="-79"/>
                <a:cs typeface="Assistant" pitchFamily="2" charset="-79"/>
              </a:rPr>
              <a:t>: Preventing strokes contributes to a healthier, more productive workforce, positively impacting economic productivity.</a:t>
            </a:r>
          </a:p>
          <a:p>
            <a:pPr marL="457200" indent="-457200" algn="l">
              <a:lnSpc>
                <a:spcPct val="150000"/>
              </a:lnSpc>
              <a:buFont typeface="+mj-lt"/>
              <a:buAutoNum type="arabicPeriod"/>
            </a:pPr>
            <a:r>
              <a:rPr lang="en-CA" sz="2000" b="1" i="0" dirty="0">
                <a:solidFill>
                  <a:schemeClr val="bg1"/>
                </a:solidFill>
                <a:effectLst/>
                <a:latin typeface="Assistant" pitchFamily="2" charset="-79"/>
                <a:cs typeface="Assistant" pitchFamily="2" charset="-79"/>
              </a:rPr>
              <a:t>Quantifiable Savings through Prevention</a:t>
            </a:r>
            <a:r>
              <a:rPr lang="en-CA" sz="2000" b="0" i="0" dirty="0">
                <a:solidFill>
                  <a:schemeClr val="bg1"/>
                </a:solidFill>
                <a:effectLst/>
                <a:latin typeface="Assistant" pitchFamily="2" charset="-79"/>
                <a:cs typeface="Assistant" pitchFamily="2" charset="-79"/>
              </a:rPr>
              <a:t>: The application's impact can be quantified by estimating the savings from preventing a certain number of strokes. This involves considering the average cost of stroke treatment per patient and multiplying it by the number of prevented strokes.</a:t>
            </a:r>
          </a:p>
          <a:p>
            <a:pPr marL="457200" indent="-457200" algn="l">
              <a:lnSpc>
                <a:spcPct val="150000"/>
              </a:lnSpc>
              <a:buFont typeface="+mj-lt"/>
              <a:buAutoNum type="arabicPeriod"/>
            </a:pPr>
            <a:r>
              <a:rPr lang="en-CA" sz="2000" b="1" i="0" dirty="0">
                <a:solidFill>
                  <a:schemeClr val="bg1"/>
                </a:solidFill>
                <a:effectLst/>
                <a:latin typeface="Assistant" pitchFamily="2" charset="-79"/>
                <a:cs typeface="Assistant" pitchFamily="2" charset="-79"/>
              </a:rPr>
              <a:t>Balancing Risks and Benefits</a:t>
            </a:r>
            <a:r>
              <a:rPr lang="en-CA" sz="2000" b="0" i="0" dirty="0">
                <a:solidFill>
                  <a:schemeClr val="bg1"/>
                </a:solidFill>
                <a:effectLst/>
                <a:latin typeface="Assistant" pitchFamily="2" charset="-79"/>
                <a:cs typeface="Assistant" pitchFamily="2" charset="-79"/>
              </a:rPr>
              <a:t>: A crucial aspect is the need for a thorough risk-benefit analysis. While false positives may incur costs in terms of unnecessary medical interventions, they need to be weighed against the potential costs and impacts of false negatives, which could result in failing to identify a true stroke risk.</a:t>
            </a:r>
          </a:p>
          <a:p>
            <a:pPr marL="457200" indent="-457200" algn="l">
              <a:lnSpc>
                <a:spcPct val="150000"/>
              </a:lnSpc>
              <a:buFont typeface="+mj-lt"/>
              <a:buAutoNum type="arabicPeriod"/>
            </a:pPr>
            <a:r>
              <a:rPr lang="en-CA" sz="2000" b="1" i="0" dirty="0">
                <a:solidFill>
                  <a:schemeClr val="bg1"/>
                </a:solidFill>
                <a:effectLst/>
                <a:latin typeface="Assistant" pitchFamily="2" charset="-79"/>
                <a:cs typeface="Assistant" pitchFamily="2" charset="-79"/>
              </a:rPr>
              <a:t>Costs of False Positives</a:t>
            </a:r>
            <a:r>
              <a:rPr lang="en-CA" sz="2000" b="0" i="0" dirty="0">
                <a:solidFill>
                  <a:schemeClr val="bg1"/>
                </a:solidFill>
                <a:effectLst/>
                <a:latin typeface="Assistant" pitchFamily="2" charset="-79"/>
                <a:cs typeface="Assistant" pitchFamily="2" charset="-79"/>
              </a:rPr>
              <a:t>: It is essential to consider the costs associated with false positives, including unnecessary medical tests, treatments, and the psychological stress on patients incorrectly identified as at high risk.</a:t>
            </a:r>
          </a:p>
          <a:p>
            <a:pPr marL="457200" indent="-457200" algn="l">
              <a:lnSpc>
                <a:spcPct val="150000"/>
              </a:lnSpc>
              <a:buFont typeface="+mj-lt"/>
              <a:buAutoNum type="arabicPeriod"/>
            </a:pPr>
            <a:r>
              <a:rPr lang="en-CA" sz="2000" b="1" i="0" dirty="0">
                <a:solidFill>
                  <a:schemeClr val="bg1"/>
                </a:solidFill>
                <a:effectLst/>
                <a:latin typeface="Assistant" pitchFamily="2" charset="-79"/>
                <a:cs typeface="Assistant" pitchFamily="2" charset="-79"/>
              </a:rPr>
              <a:t>Efficiency Gains through Automation</a:t>
            </a:r>
            <a:r>
              <a:rPr lang="en-CA" sz="2000" b="0" i="0" dirty="0">
                <a:solidFill>
                  <a:schemeClr val="bg1"/>
                </a:solidFill>
                <a:effectLst/>
                <a:latin typeface="Assistant" pitchFamily="2" charset="-79"/>
                <a:cs typeface="Assistant" pitchFamily="2" charset="-79"/>
              </a:rPr>
              <a:t>: The application can lead to significant reductions in labor costs by automating stroke prediction, streamlining the risk assessment process, and enabling faster decision-making.</a:t>
            </a:r>
          </a:p>
          <a:p>
            <a:pPr marL="457200" indent="-457200">
              <a:lnSpc>
                <a:spcPct val="150000"/>
              </a:lnSpc>
              <a:buFont typeface="+mj-lt"/>
              <a:buAutoNum type="arabicPeriod"/>
            </a:pPr>
            <a:endParaRPr lang="en-US" sz="2000" dirty="0">
              <a:solidFill>
                <a:schemeClr val="bg1"/>
              </a:solidFill>
              <a:latin typeface="Assistant" pitchFamily="2" charset="-79"/>
              <a:cs typeface="Assistant" pitchFamily="2" charset="-79"/>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4494633">
            <a:off x="7828277" y="9031944"/>
            <a:ext cx="2604581" cy="2467841"/>
          </a:xfrm>
          <a:custGeom>
            <a:avLst/>
            <a:gdLst/>
            <a:ahLst/>
            <a:cxnLst/>
            <a:rect l="l" t="t" r="r" b="b"/>
            <a:pathLst>
              <a:path w="2604581" h="2467841">
                <a:moveTo>
                  <a:pt x="0" y="0"/>
                </a:moveTo>
                <a:lnTo>
                  <a:pt x="2604581" y="0"/>
                </a:lnTo>
                <a:lnTo>
                  <a:pt x="2604581" y="2467841"/>
                </a:lnTo>
                <a:lnTo>
                  <a:pt x="0" y="2467841"/>
                </a:lnTo>
                <a:lnTo>
                  <a:pt x="0" y="0"/>
                </a:lnTo>
                <a:close/>
              </a:path>
            </a:pathLst>
          </a:custGeom>
          <a:blipFill>
            <a:blip r:embed="rId2"/>
            <a:stretch>
              <a:fillRect/>
            </a:stretch>
          </a:blipFill>
        </p:spPr>
        <p:txBody>
          <a:bodyPr/>
          <a:lstStyle/>
          <a:p>
            <a:endParaRPr lang="en-US"/>
          </a:p>
        </p:txBody>
      </p:sp>
      <p:sp>
        <p:nvSpPr>
          <p:cNvPr id="3" name="Freeform 3"/>
          <p:cNvSpPr/>
          <p:nvPr/>
        </p:nvSpPr>
        <p:spPr>
          <a:xfrm rot="-9088749">
            <a:off x="1631143" y="-2578373"/>
            <a:ext cx="3903561" cy="3698625"/>
          </a:xfrm>
          <a:custGeom>
            <a:avLst/>
            <a:gdLst/>
            <a:ahLst/>
            <a:cxnLst/>
            <a:rect l="l" t="t" r="r" b="b"/>
            <a:pathLst>
              <a:path w="3903561" h="3698625">
                <a:moveTo>
                  <a:pt x="0" y="0"/>
                </a:moveTo>
                <a:lnTo>
                  <a:pt x="3903562" y="0"/>
                </a:lnTo>
                <a:lnTo>
                  <a:pt x="3903562" y="3698625"/>
                </a:lnTo>
                <a:lnTo>
                  <a:pt x="0" y="3698625"/>
                </a:lnTo>
                <a:lnTo>
                  <a:pt x="0" y="0"/>
                </a:lnTo>
                <a:close/>
              </a:path>
            </a:pathLst>
          </a:custGeom>
          <a:blipFill>
            <a:blip r:embed="rId2"/>
            <a:stretch>
              <a:fillRect/>
            </a:stretch>
          </a:blipFill>
        </p:spPr>
        <p:txBody>
          <a:bodyPr/>
          <a:lstStyle/>
          <a:p>
            <a:endParaRPr lang="en-US"/>
          </a:p>
        </p:txBody>
      </p:sp>
      <p:sp>
        <p:nvSpPr>
          <p:cNvPr id="4" name="Freeform 4"/>
          <p:cNvSpPr/>
          <p:nvPr/>
        </p:nvSpPr>
        <p:spPr>
          <a:xfrm rot="313119">
            <a:off x="-3109196" y="4175850"/>
            <a:ext cx="8275792" cy="7913726"/>
          </a:xfrm>
          <a:custGeom>
            <a:avLst/>
            <a:gdLst/>
            <a:ahLst/>
            <a:cxnLst/>
            <a:rect l="l" t="t" r="r" b="b"/>
            <a:pathLst>
              <a:path w="8275792" h="7913726">
                <a:moveTo>
                  <a:pt x="0" y="0"/>
                </a:moveTo>
                <a:lnTo>
                  <a:pt x="8275792" y="0"/>
                </a:lnTo>
                <a:lnTo>
                  <a:pt x="8275792" y="7913726"/>
                </a:lnTo>
                <a:lnTo>
                  <a:pt x="0" y="7913726"/>
                </a:lnTo>
                <a:lnTo>
                  <a:pt x="0" y="0"/>
                </a:lnTo>
                <a:close/>
              </a:path>
            </a:pathLst>
          </a:custGeom>
          <a:blipFill>
            <a:blip r:embed="rId3">
              <a:alphaModFix amt="57000"/>
            </a:blip>
            <a:stretch>
              <a:fillRect/>
            </a:stretch>
          </a:blipFill>
        </p:spPr>
        <p:txBody>
          <a:bodyPr/>
          <a:lstStyle/>
          <a:p>
            <a:endParaRPr lang="en-US"/>
          </a:p>
        </p:txBody>
      </p:sp>
      <p:sp>
        <p:nvSpPr>
          <p:cNvPr id="5" name="Freeform 5"/>
          <p:cNvSpPr/>
          <p:nvPr/>
        </p:nvSpPr>
        <p:spPr>
          <a:xfrm rot="965189">
            <a:off x="11239029" y="-3141539"/>
            <a:ext cx="7824542" cy="6963843"/>
          </a:xfrm>
          <a:custGeom>
            <a:avLst/>
            <a:gdLst/>
            <a:ahLst/>
            <a:cxnLst/>
            <a:rect l="l" t="t" r="r" b="b"/>
            <a:pathLst>
              <a:path w="7824542" h="6963843">
                <a:moveTo>
                  <a:pt x="0" y="0"/>
                </a:moveTo>
                <a:lnTo>
                  <a:pt x="7824542" y="0"/>
                </a:lnTo>
                <a:lnTo>
                  <a:pt x="7824542" y="6963842"/>
                </a:lnTo>
                <a:lnTo>
                  <a:pt x="0" y="6963842"/>
                </a:lnTo>
                <a:lnTo>
                  <a:pt x="0" y="0"/>
                </a:lnTo>
                <a:close/>
              </a:path>
            </a:pathLst>
          </a:custGeom>
          <a:blipFill>
            <a:blip r:embed="rId4">
              <a:alphaModFix amt="68000"/>
            </a:blip>
            <a:stretch>
              <a:fillRect/>
            </a:stretch>
          </a:blipFill>
        </p:spPr>
        <p:txBody>
          <a:bodyPr/>
          <a:lstStyle/>
          <a:p>
            <a:endParaRPr lang="en-US"/>
          </a:p>
        </p:txBody>
      </p:sp>
      <p:sp>
        <p:nvSpPr>
          <p:cNvPr id="6" name="Freeform 6"/>
          <p:cNvSpPr/>
          <p:nvPr/>
        </p:nvSpPr>
        <p:spPr>
          <a:xfrm rot="1207755">
            <a:off x="13218087" y="5225672"/>
            <a:ext cx="6135171" cy="7102948"/>
          </a:xfrm>
          <a:custGeom>
            <a:avLst/>
            <a:gdLst/>
            <a:ahLst/>
            <a:cxnLst/>
            <a:rect l="l" t="t" r="r" b="b"/>
            <a:pathLst>
              <a:path w="6135171" h="7102948">
                <a:moveTo>
                  <a:pt x="0" y="0"/>
                </a:moveTo>
                <a:lnTo>
                  <a:pt x="6135171" y="0"/>
                </a:lnTo>
                <a:lnTo>
                  <a:pt x="6135171" y="7102948"/>
                </a:lnTo>
                <a:lnTo>
                  <a:pt x="0" y="7102948"/>
                </a:lnTo>
                <a:lnTo>
                  <a:pt x="0" y="0"/>
                </a:lnTo>
                <a:close/>
              </a:path>
            </a:pathLst>
          </a:custGeom>
          <a:blipFill>
            <a:blip r:embed="rId5"/>
            <a:stretch>
              <a:fillRect/>
            </a:stretch>
          </a:blipFill>
        </p:spPr>
        <p:txBody>
          <a:bodyPr/>
          <a:lstStyle/>
          <a:p>
            <a:endParaRPr lang="en-US"/>
          </a:p>
        </p:txBody>
      </p:sp>
      <p:sp>
        <p:nvSpPr>
          <p:cNvPr id="8" name="TextBox 8"/>
          <p:cNvSpPr txBox="1"/>
          <p:nvPr/>
        </p:nvSpPr>
        <p:spPr>
          <a:xfrm>
            <a:off x="3689150" y="3826873"/>
            <a:ext cx="10909700" cy="746230"/>
          </a:xfrm>
          <a:prstGeom prst="rect">
            <a:avLst/>
          </a:prstGeom>
        </p:spPr>
        <p:txBody>
          <a:bodyPr lIns="0" tIns="0" rIns="0" bIns="0" rtlCol="0" anchor="t">
            <a:spAutoFit/>
          </a:bodyPr>
          <a:lstStyle/>
          <a:p>
            <a:pPr algn="ctr">
              <a:lnSpc>
                <a:spcPts val="5782"/>
              </a:lnSpc>
            </a:pPr>
            <a:r>
              <a:rPr lang="en-US" sz="4900" dirty="0">
                <a:solidFill>
                  <a:srgbClr val="FFFFFF"/>
                </a:solidFill>
                <a:latin typeface="HK Grotesk Medium"/>
              </a:rPr>
              <a:t>Thank You</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199663">
            <a:off x="13136245" y="-4040643"/>
            <a:ext cx="9366851" cy="8957051"/>
          </a:xfrm>
          <a:custGeom>
            <a:avLst/>
            <a:gdLst/>
            <a:ahLst/>
            <a:cxnLst/>
            <a:rect l="l" t="t" r="r" b="b"/>
            <a:pathLst>
              <a:path w="9366851" h="8957051">
                <a:moveTo>
                  <a:pt x="0" y="0"/>
                </a:moveTo>
                <a:lnTo>
                  <a:pt x="9366851" y="0"/>
                </a:lnTo>
                <a:lnTo>
                  <a:pt x="9366851" y="8957051"/>
                </a:lnTo>
                <a:lnTo>
                  <a:pt x="0" y="8957051"/>
                </a:lnTo>
                <a:lnTo>
                  <a:pt x="0" y="0"/>
                </a:lnTo>
                <a:close/>
              </a:path>
            </a:pathLst>
          </a:custGeom>
          <a:blipFill>
            <a:blip r:embed="rId2"/>
            <a:stretch>
              <a:fillRect/>
            </a:stretch>
          </a:blipFill>
        </p:spPr>
        <p:txBody>
          <a:bodyPr/>
          <a:lstStyle/>
          <a:p>
            <a:endParaRPr lang="en-US"/>
          </a:p>
        </p:txBody>
      </p:sp>
      <p:sp>
        <p:nvSpPr>
          <p:cNvPr id="3" name="Freeform 3"/>
          <p:cNvSpPr/>
          <p:nvPr/>
        </p:nvSpPr>
        <p:spPr>
          <a:xfrm rot="-2715964">
            <a:off x="8977231" y="-146606"/>
            <a:ext cx="2207918" cy="2092002"/>
          </a:xfrm>
          <a:custGeom>
            <a:avLst/>
            <a:gdLst/>
            <a:ahLst/>
            <a:cxnLst/>
            <a:rect l="l" t="t" r="r" b="b"/>
            <a:pathLst>
              <a:path w="2207918" h="2092002">
                <a:moveTo>
                  <a:pt x="0" y="0"/>
                </a:moveTo>
                <a:lnTo>
                  <a:pt x="2207918" y="0"/>
                </a:lnTo>
                <a:lnTo>
                  <a:pt x="2207918" y="2092003"/>
                </a:lnTo>
                <a:lnTo>
                  <a:pt x="0" y="2092003"/>
                </a:lnTo>
                <a:lnTo>
                  <a:pt x="0" y="0"/>
                </a:lnTo>
                <a:close/>
              </a:path>
            </a:pathLst>
          </a:custGeom>
          <a:blipFill>
            <a:blip r:embed="rId3"/>
            <a:stretch>
              <a:fillRect/>
            </a:stretch>
          </a:blipFill>
        </p:spPr>
        <p:txBody>
          <a:bodyPr/>
          <a:lstStyle/>
          <a:p>
            <a:endParaRPr lang="en-US"/>
          </a:p>
        </p:txBody>
      </p:sp>
      <p:sp>
        <p:nvSpPr>
          <p:cNvPr id="4" name="Freeform 4"/>
          <p:cNvSpPr/>
          <p:nvPr/>
        </p:nvSpPr>
        <p:spPr>
          <a:xfrm rot="-394911">
            <a:off x="16493968" y="7709297"/>
            <a:ext cx="5163362" cy="4892285"/>
          </a:xfrm>
          <a:custGeom>
            <a:avLst/>
            <a:gdLst/>
            <a:ahLst/>
            <a:cxnLst/>
            <a:rect l="l" t="t" r="r" b="b"/>
            <a:pathLst>
              <a:path w="5163362" h="4892285">
                <a:moveTo>
                  <a:pt x="0" y="0"/>
                </a:moveTo>
                <a:lnTo>
                  <a:pt x="5163361" y="0"/>
                </a:lnTo>
                <a:lnTo>
                  <a:pt x="5163361" y="4892285"/>
                </a:lnTo>
                <a:lnTo>
                  <a:pt x="0" y="4892285"/>
                </a:lnTo>
                <a:lnTo>
                  <a:pt x="0" y="0"/>
                </a:lnTo>
                <a:close/>
              </a:path>
            </a:pathLst>
          </a:custGeom>
          <a:blipFill>
            <a:blip r:embed="rId3"/>
            <a:stretch>
              <a:fillRect/>
            </a:stretch>
          </a:blipFill>
        </p:spPr>
        <p:txBody>
          <a:bodyPr/>
          <a:lstStyle/>
          <a:p>
            <a:endParaRPr lang="en-US"/>
          </a:p>
        </p:txBody>
      </p:sp>
      <p:sp>
        <p:nvSpPr>
          <p:cNvPr id="10" name="TextBox 6">
            <a:extLst>
              <a:ext uri="{FF2B5EF4-FFF2-40B4-BE49-F238E27FC236}">
                <a16:creationId xmlns:a16="http://schemas.microsoft.com/office/drawing/2014/main" id="{FFF0CC1A-2C49-FFC1-264D-4F930C44A6F5}"/>
              </a:ext>
            </a:extLst>
          </p:cNvPr>
          <p:cNvSpPr txBox="1"/>
          <p:nvPr/>
        </p:nvSpPr>
        <p:spPr>
          <a:xfrm>
            <a:off x="2380785" y="1714500"/>
            <a:ext cx="8934485" cy="705321"/>
          </a:xfrm>
          <a:prstGeom prst="rect">
            <a:avLst/>
          </a:prstGeom>
        </p:spPr>
        <p:txBody>
          <a:bodyPr lIns="0" tIns="0" rIns="0" bIns="0" rtlCol="0" anchor="t">
            <a:spAutoFit/>
          </a:bodyPr>
          <a:lstStyle>
            <a:defPPr>
              <a:defRPr lang="en-US"/>
            </a:defPPr>
            <a:lvl1pPr lvl="0" indent="0">
              <a:lnSpc>
                <a:spcPts val="5543"/>
              </a:lnSpc>
              <a:spcBef>
                <a:spcPct val="0"/>
              </a:spcBef>
              <a:defRPr sz="3959" u="none">
                <a:solidFill>
                  <a:srgbClr val="731F7D"/>
                </a:solidFill>
                <a:latin typeface="Halant Medium"/>
              </a:defRPr>
            </a:lvl1pPr>
          </a:lstStyle>
          <a:p>
            <a:r>
              <a:rPr lang="en-US" dirty="0"/>
              <a:t>About the Project</a:t>
            </a:r>
          </a:p>
        </p:txBody>
      </p:sp>
      <p:sp>
        <p:nvSpPr>
          <p:cNvPr id="11" name="TextBox 8">
            <a:extLst>
              <a:ext uri="{FF2B5EF4-FFF2-40B4-BE49-F238E27FC236}">
                <a16:creationId xmlns:a16="http://schemas.microsoft.com/office/drawing/2014/main" id="{C14EB7F9-1911-4177-ADAA-3CE4C1468A60}"/>
              </a:ext>
            </a:extLst>
          </p:cNvPr>
          <p:cNvSpPr txBox="1"/>
          <p:nvPr/>
        </p:nvSpPr>
        <p:spPr>
          <a:xfrm>
            <a:off x="2362200" y="2786667"/>
            <a:ext cx="14249400" cy="6093976"/>
          </a:xfrm>
          <a:prstGeom prst="rect">
            <a:avLst/>
          </a:prstGeom>
        </p:spPr>
        <p:txBody>
          <a:bodyPr wrap="square" lIns="0" tIns="0" rIns="0" bIns="0" rtlCol="0" anchor="t">
            <a:spAutoFit/>
          </a:bodyPr>
          <a:lstStyle/>
          <a:p>
            <a:pPr algn="just">
              <a:spcBef>
                <a:spcPct val="0"/>
              </a:spcBef>
            </a:pPr>
            <a:r>
              <a:rPr lang="en-CA" sz="3600" b="0" i="0" dirty="0">
                <a:effectLst/>
                <a:latin typeface="Halant Medium" panose="020B0604020202020204" charset="0"/>
                <a:cs typeface="Halant Medium" panose="020B0604020202020204" charset="0"/>
              </a:rPr>
              <a:t>We have chosen this dataset as it  focuses on predicting the likelihood of a patient experiencing a stroke. Stroke, recognized by the World Health Organization (WHO) as the second leading cause of death globally, accounts for approximately 11% of total deaths. This dataset </a:t>
            </a:r>
            <a:r>
              <a:rPr lang="en-CA" sz="3600" dirty="0">
                <a:latin typeface="Halant Medium" panose="020B0604020202020204" charset="0"/>
                <a:cs typeface="Halant Medium" panose="020B0604020202020204" charset="0"/>
              </a:rPr>
              <a:t>will help </a:t>
            </a:r>
            <a:r>
              <a:rPr lang="en-CA" sz="3600" b="0" i="0" dirty="0">
                <a:effectLst/>
                <a:latin typeface="Halant Medium" panose="020B0604020202020204" charset="0"/>
                <a:cs typeface="Halant Medium" panose="020B0604020202020204" charset="0"/>
              </a:rPr>
              <a:t> to analyze key input parameters such as gender, age, the presence of various diseases, and smoking status to develop predictive models for identifying individuals who may be at risk of experiencing a stroke. Each row in the dataset contains pertinent information about a patient, enabling us to delve into the intricate relationships between these factors and the occurrence of strokes, ultimately contributing to a deeper understanding of stroke risk factors and preventive measures.</a:t>
            </a:r>
            <a:endParaRPr lang="en-US" sz="2040" spc="-20" dirty="0">
              <a:latin typeface="Halant Medium" panose="020B0604020202020204" charset="0"/>
              <a:cs typeface="Halant Medium" panose="020B0604020202020204"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8188922" cy="10287000"/>
          </a:xfrm>
          <a:custGeom>
            <a:avLst/>
            <a:gdLst/>
            <a:ahLst/>
            <a:cxnLst/>
            <a:rect l="l" t="t" r="r" b="b"/>
            <a:pathLst>
              <a:path w="8188922" h="10287000">
                <a:moveTo>
                  <a:pt x="0" y="0"/>
                </a:moveTo>
                <a:lnTo>
                  <a:pt x="8188922" y="0"/>
                </a:lnTo>
                <a:lnTo>
                  <a:pt x="8188922" y="10287000"/>
                </a:lnTo>
                <a:lnTo>
                  <a:pt x="0" y="10287000"/>
                </a:lnTo>
                <a:lnTo>
                  <a:pt x="0" y="0"/>
                </a:lnTo>
                <a:close/>
              </a:path>
            </a:pathLst>
          </a:custGeom>
          <a:blipFill>
            <a:blip r:embed="rId2"/>
            <a:stretch>
              <a:fillRect t="-3069" b="-3069"/>
            </a:stretch>
          </a:blipFill>
        </p:spPr>
        <p:txBody>
          <a:bodyPr/>
          <a:lstStyle/>
          <a:p>
            <a:endParaRPr lang="en-US"/>
          </a:p>
        </p:txBody>
      </p:sp>
      <p:sp>
        <p:nvSpPr>
          <p:cNvPr id="3" name="TextBox 3"/>
          <p:cNvSpPr txBox="1"/>
          <p:nvPr/>
        </p:nvSpPr>
        <p:spPr>
          <a:xfrm>
            <a:off x="8686800" y="1183283"/>
            <a:ext cx="8115300" cy="2131417"/>
          </a:xfrm>
          <a:prstGeom prst="rect">
            <a:avLst/>
          </a:prstGeom>
        </p:spPr>
        <p:txBody>
          <a:bodyPr lIns="0" tIns="0" rIns="0" bIns="0" rtlCol="0" anchor="t">
            <a:spAutoFit/>
          </a:bodyPr>
          <a:lstStyle/>
          <a:p>
            <a:pPr>
              <a:lnSpc>
                <a:spcPts val="8345"/>
              </a:lnSpc>
            </a:pPr>
            <a:r>
              <a:rPr lang="nn-NO" sz="7200" dirty="0"/>
              <a:t>Essential Element for Data Set</a:t>
            </a:r>
            <a:endParaRPr lang="en-US" sz="7072" dirty="0">
              <a:solidFill>
                <a:srgbClr val="000000"/>
              </a:solidFill>
              <a:latin typeface="HK Grotesk Bold"/>
            </a:endParaRPr>
          </a:p>
        </p:txBody>
      </p:sp>
      <p:sp>
        <p:nvSpPr>
          <p:cNvPr id="5" name="Content Placeholder 2">
            <a:extLst>
              <a:ext uri="{FF2B5EF4-FFF2-40B4-BE49-F238E27FC236}">
                <a16:creationId xmlns:a16="http://schemas.microsoft.com/office/drawing/2014/main" id="{9F7C7FB8-6B64-A9A4-E53B-1C88BF3A8629}"/>
              </a:ext>
            </a:extLst>
          </p:cNvPr>
          <p:cNvSpPr txBox="1">
            <a:spLocks/>
          </p:cNvSpPr>
          <p:nvPr/>
        </p:nvSpPr>
        <p:spPr>
          <a:xfrm>
            <a:off x="8686800" y="3314700"/>
            <a:ext cx="8915400" cy="6324600"/>
          </a:xfrm>
          <a:prstGeom prst="rect">
            <a:avLst/>
          </a:prstGeom>
        </p:spPr>
        <p:txBody>
          <a:bodyPr>
            <a:normAutofit fontScale="625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20000"/>
              </a:lnSpc>
              <a:buFont typeface="Arial" pitchFamily="34" charset="0"/>
              <a:buNone/>
            </a:pPr>
            <a:r>
              <a:rPr lang="en-CA" b="1" dirty="0">
                <a:solidFill>
                  <a:srgbClr val="000000"/>
                </a:solidFill>
                <a:latin typeface="Helvetica Neue" panose="02000503000000020004" pitchFamily="2" charset="0"/>
              </a:rPr>
              <a:t>Variable Information</a:t>
            </a:r>
            <a:endParaRPr lang="en-CA" dirty="0">
              <a:solidFill>
                <a:srgbClr val="000000"/>
              </a:solidFill>
              <a:latin typeface="Helvetica Neue" panose="02000503000000020004" pitchFamily="2" charset="0"/>
            </a:endParaRPr>
          </a:p>
          <a:p>
            <a:pPr>
              <a:lnSpc>
                <a:spcPct val="120000"/>
              </a:lnSpc>
              <a:buFont typeface="+mj-lt"/>
              <a:buAutoNum type="arabicPeriod"/>
            </a:pPr>
            <a:r>
              <a:rPr lang="en-CA" dirty="0">
                <a:solidFill>
                  <a:srgbClr val="000000"/>
                </a:solidFill>
                <a:latin typeface="Helvetica Neue" panose="02000503000000020004" pitchFamily="2" charset="0"/>
              </a:rPr>
              <a:t>id: unique identifier</a:t>
            </a:r>
          </a:p>
          <a:p>
            <a:pPr>
              <a:lnSpc>
                <a:spcPct val="120000"/>
              </a:lnSpc>
              <a:buFont typeface="+mj-lt"/>
              <a:buAutoNum type="arabicPeriod"/>
            </a:pPr>
            <a:r>
              <a:rPr lang="en-CA" dirty="0">
                <a:solidFill>
                  <a:srgbClr val="000000"/>
                </a:solidFill>
                <a:latin typeface="Helvetica Neue" panose="02000503000000020004" pitchFamily="2" charset="0"/>
              </a:rPr>
              <a:t>gender: "Male", "Female" or "Other"</a:t>
            </a:r>
          </a:p>
          <a:p>
            <a:pPr>
              <a:lnSpc>
                <a:spcPct val="120000"/>
              </a:lnSpc>
              <a:buFont typeface="+mj-lt"/>
              <a:buAutoNum type="arabicPeriod"/>
            </a:pPr>
            <a:r>
              <a:rPr lang="en-CA" dirty="0">
                <a:solidFill>
                  <a:srgbClr val="000000"/>
                </a:solidFill>
                <a:latin typeface="Helvetica Neue" panose="02000503000000020004" pitchFamily="2" charset="0"/>
              </a:rPr>
              <a:t>age: age of the patient</a:t>
            </a:r>
          </a:p>
          <a:p>
            <a:pPr>
              <a:lnSpc>
                <a:spcPct val="120000"/>
              </a:lnSpc>
              <a:buFont typeface="+mj-lt"/>
              <a:buAutoNum type="arabicPeriod"/>
            </a:pPr>
            <a:r>
              <a:rPr lang="en-CA" dirty="0">
                <a:solidFill>
                  <a:srgbClr val="000000"/>
                </a:solidFill>
                <a:latin typeface="Helvetica Neue" panose="02000503000000020004" pitchFamily="2" charset="0"/>
              </a:rPr>
              <a:t>hypertension: 0 if the patient doesn't have hypertension, 1 if the patient has hypertension</a:t>
            </a:r>
          </a:p>
          <a:p>
            <a:pPr>
              <a:lnSpc>
                <a:spcPct val="120000"/>
              </a:lnSpc>
              <a:buFont typeface="+mj-lt"/>
              <a:buAutoNum type="arabicPeriod"/>
            </a:pPr>
            <a:r>
              <a:rPr lang="en-CA" dirty="0" err="1">
                <a:solidFill>
                  <a:srgbClr val="000000"/>
                </a:solidFill>
                <a:latin typeface="Helvetica Neue" panose="02000503000000020004" pitchFamily="2" charset="0"/>
              </a:rPr>
              <a:t>heart_disease</a:t>
            </a:r>
            <a:r>
              <a:rPr lang="en-CA" dirty="0">
                <a:solidFill>
                  <a:srgbClr val="000000"/>
                </a:solidFill>
                <a:latin typeface="Helvetica Neue" panose="02000503000000020004" pitchFamily="2" charset="0"/>
              </a:rPr>
              <a:t>: 0 if the patient doesn't have any heart diseases, 1 if the patient has a heart disease</a:t>
            </a:r>
          </a:p>
          <a:p>
            <a:pPr>
              <a:lnSpc>
                <a:spcPct val="120000"/>
              </a:lnSpc>
              <a:buFont typeface="+mj-lt"/>
              <a:buAutoNum type="arabicPeriod"/>
            </a:pPr>
            <a:r>
              <a:rPr lang="en-CA" dirty="0" err="1">
                <a:solidFill>
                  <a:srgbClr val="000000"/>
                </a:solidFill>
                <a:latin typeface="Helvetica Neue" panose="02000503000000020004" pitchFamily="2" charset="0"/>
              </a:rPr>
              <a:t>ever_married</a:t>
            </a:r>
            <a:r>
              <a:rPr lang="en-CA" dirty="0">
                <a:solidFill>
                  <a:srgbClr val="000000"/>
                </a:solidFill>
                <a:latin typeface="Helvetica Neue" panose="02000503000000020004" pitchFamily="2" charset="0"/>
              </a:rPr>
              <a:t>: "No" or "Yes"</a:t>
            </a:r>
          </a:p>
          <a:p>
            <a:pPr>
              <a:lnSpc>
                <a:spcPct val="120000"/>
              </a:lnSpc>
              <a:buFont typeface="+mj-lt"/>
              <a:buAutoNum type="arabicPeriod"/>
            </a:pPr>
            <a:r>
              <a:rPr lang="en-CA" dirty="0" err="1">
                <a:solidFill>
                  <a:srgbClr val="000000"/>
                </a:solidFill>
                <a:latin typeface="Helvetica Neue" panose="02000503000000020004" pitchFamily="2" charset="0"/>
              </a:rPr>
              <a:t>work_type</a:t>
            </a:r>
            <a:r>
              <a:rPr lang="en-CA" dirty="0">
                <a:solidFill>
                  <a:srgbClr val="000000"/>
                </a:solidFill>
                <a:latin typeface="Helvetica Neue" panose="02000503000000020004" pitchFamily="2" charset="0"/>
              </a:rPr>
              <a:t>: "children", "</a:t>
            </a:r>
            <a:r>
              <a:rPr lang="en-CA" dirty="0" err="1">
                <a:solidFill>
                  <a:srgbClr val="000000"/>
                </a:solidFill>
                <a:latin typeface="Helvetica Neue" panose="02000503000000020004" pitchFamily="2" charset="0"/>
              </a:rPr>
              <a:t>Govt_jov</a:t>
            </a:r>
            <a:r>
              <a:rPr lang="en-CA" dirty="0">
                <a:solidFill>
                  <a:srgbClr val="000000"/>
                </a:solidFill>
                <a:latin typeface="Helvetica Neue" panose="02000503000000020004" pitchFamily="2" charset="0"/>
              </a:rPr>
              <a:t>", "</a:t>
            </a:r>
            <a:r>
              <a:rPr lang="en-CA" dirty="0" err="1">
                <a:solidFill>
                  <a:srgbClr val="000000"/>
                </a:solidFill>
                <a:latin typeface="Helvetica Neue" panose="02000503000000020004" pitchFamily="2" charset="0"/>
              </a:rPr>
              <a:t>Never_worked</a:t>
            </a:r>
            <a:r>
              <a:rPr lang="en-CA" dirty="0">
                <a:solidFill>
                  <a:srgbClr val="000000"/>
                </a:solidFill>
                <a:latin typeface="Helvetica Neue" panose="02000503000000020004" pitchFamily="2" charset="0"/>
              </a:rPr>
              <a:t>", "Private" or "Self-employed"</a:t>
            </a:r>
          </a:p>
          <a:p>
            <a:pPr>
              <a:lnSpc>
                <a:spcPct val="120000"/>
              </a:lnSpc>
              <a:buFont typeface="+mj-lt"/>
              <a:buAutoNum type="arabicPeriod"/>
            </a:pPr>
            <a:r>
              <a:rPr lang="en-CA" dirty="0" err="1">
                <a:solidFill>
                  <a:srgbClr val="000000"/>
                </a:solidFill>
                <a:latin typeface="Helvetica Neue" panose="02000503000000020004" pitchFamily="2" charset="0"/>
              </a:rPr>
              <a:t>Residence_type</a:t>
            </a:r>
            <a:r>
              <a:rPr lang="en-CA" dirty="0">
                <a:solidFill>
                  <a:srgbClr val="000000"/>
                </a:solidFill>
                <a:latin typeface="Helvetica Neue" panose="02000503000000020004" pitchFamily="2" charset="0"/>
              </a:rPr>
              <a:t>: "Rural" or "Urban"</a:t>
            </a:r>
          </a:p>
          <a:p>
            <a:pPr>
              <a:lnSpc>
                <a:spcPct val="120000"/>
              </a:lnSpc>
              <a:buFont typeface="+mj-lt"/>
              <a:buAutoNum type="arabicPeriod"/>
            </a:pPr>
            <a:r>
              <a:rPr lang="en-CA" dirty="0" err="1">
                <a:solidFill>
                  <a:srgbClr val="000000"/>
                </a:solidFill>
                <a:latin typeface="Helvetica Neue" panose="02000503000000020004" pitchFamily="2" charset="0"/>
              </a:rPr>
              <a:t>avg_glucose_level</a:t>
            </a:r>
            <a:r>
              <a:rPr lang="en-CA" dirty="0">
                <a:solidFill>
                  <a:srgbClr val="000000"/>
                </a:solidFill>
                <a:latin typeface="Helvetica Neue" panose="02000503000000020004" pitchFamily="2" charset="0"/>
              </a:rPr>
              <a:t>: average glucose level in blood</a:t>
            </a:r>
          </a:p>
          <a:p>
            <a:pPr>
              <a:lnSpc>
                <a:spcPct val="120000"/>
              </a:lnSpc>
              <a:buFont typeface="+mj-lt"/>
              <a:buAutoNum type="arabicPeriod"/>
            </a:pPr>
            <a:r>
              <a:rPr lang="en-CA" dirty="0" err="1">
                <a:solidFill>
                  <a:srgbClr val="000000"/>
                </a:solidFill>
                <a:latin typeface="Helvetica Neue" panose="02000503000000020004" pitchFamily="2" charset="0"/>
              </a:rPr>
              <a:t>bmi</a:t>
            </a:r>
            <a:r>
              <a:rPr lang="en-CA" dirty="0">
                <a:solidFill>
                  <a:srgbClr val="000000"/>
                </a:solidFill>
                <a:latin typeface="Helvetica Neue" panose="02000503000000020004" pitchFamily="2" charset="0"/>
              </a:rPr>
              <a:t>: body mass index</a:t>
            </a:r>
          </a:p>
          <a:p>
            <a:pPr>
              <a:lnSpc>
                <a:spcPct val="120000"/>
              </a:lnSpc>
              <a:buFont typeface="+mj-lt"/>
              <a:buAutoNum type="arabicPeriod"/>
            </a:pPr>
            <a:r>
              <a:rPr lang="en-CA" dirty="0" err="1">
                <a:solidFill>
                  <a:srgbClr val="000000"/>
                </a:solidFill>
                <a:latin typeface="Helvetica Neue" panose="02000503000000020004" pitchFamily="2" charset="0"/>
              </a:rPr>
              <a:t>smoking_status</a:t>
            </a:r>
            <a:r>
              <a:rPr lang="en-CA" dirty="0">
                <a:solidFill>
                  <a:srgbClr val="000000"/>
                </a:solidFill>
                <a:latin typeface="Helvetica Neue" panose="02000503000000020004" pitchFamily="2" charset="0"/>
              </a:rPr>
              <a:t>: "formerly smoked", "never smoked", "smokes" or "Unknown"*</a:t>
            </a:r>
          </a:p>
          <a:p>
            <a:pPr>
              <a:lnSpc>
                <a:spcPct val="120000"/>
              </a:lnSpc>
              <a:buFont typeface="+mj-lt"/>
              <a:buAutoNum type="arabicPeriod"/>
            </a:pPr>
            <a:r>
              <a:rPr lang="en-CA" dirty="0">
                <a:solidFill>
                  <a:srgbClr val="000000"/>
                </a:solidFill>
                <a:latin typeface="Helvetica Neue" panose="02000503000000020004" pitchFamily="2" charset="0"/>
              </a:rPr>
              <a:t>stroke: 1 if the patient had a stroke or 0 if not *Note: "Unknown" in </a:t>
            </a:r>
            <a:r>
              <a:rPr lang="en-CA" dirty="0" err="1">
                <a:solidFill>
                  <a:srgbClr val="000000"/>
                </a:solidFill>
                <a:latin typeface="Helvetica Neue" panose="02000503000000020004" pitchFamily="2" charset="0"/>
              </a:rPr>
              <a:t>smoking_status</a:t>
            </a:r>
            <a:r>
              <a:rPr lang="en-CA" dirty="0">
                <a:solidFill>
                  <a:srgbClr val="000000"/>
                </a:solidFill>
                <a:latin typeface="Helvetica Neue" panose="02000503000000020004" pitchFamily="2" charset="0"/>
              </a:rPr>
              <a:t> means that the information is unavailable for this patient</a:t>
            </a:r>
          </a:p>
          <a:p>
            <a:pPr>
              <a:lnSpc>
                <a:spcPct val="120000"/>
              </a:lnSpc>
            </a:pPr>
            <a:endParaRPr lang="en-US" dirty="0"/>
          </a:p>
        </p:txBody>
      </p:sp>
    </p:spTree>
    <p:extLst>
      <p:ext uri="{BB962C8B-B14F-4D97-AF65-F5344CB8AC3E}">
        <p14:creationId xmlns:p14="http://schemas.microsoft.com/office/powerpoint/2010/main" val="38067934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Content Placeholder 4" descr="A screenshot of a computer code&#10;&#10;Description automatically generated">
            <a:extLst>
              <a:ext uri="{FF2B5EF4-FFF2-40B4-BE49-F238E27FC236}">
                <a16:creationId xmlns:a16="http://schemas.microsoft.com/office/drawing/2014/main" id="{D5075C42-9B37-7EE5-9AEB-9B8EC9792C4F}"/>
              </a:ext>
            </a:extLst>
          </p:cNvPr>
          <p:cNvPicPr>
            <a:picLocks noChangeAspect="1"/>
          </p:cNvPicPr>
          <p:nvPr/>
        </p:nvPicPr>
        <p:blipFill>
          <a:blip r:embed="rId2"/>
          <a:stretch>
            <a:fillRect/>
          </a:stretch>
        </p:blipFill>
        <p:spPr>
          <a:xfrm>
            <a:off x="9601200" y="571854"/>
            <a:ext cx="6780700" cy="3785047"/>
          </a:xfrm>
          <a:prstGeom prst="rect">
            <a:avLst/>
          </a:prstGeom>
        </p:spPr>
      </p:pic>
      <p:sp>
        <p:nvSpPr>
          <p:cNvPr id="2" name="Freeform 2"/>
          <p:cNvSpPr/>
          <p:nvPr/>
        </p:nvSpPr>
        <p:spPr>
          <a:xfrm rot="4494633">
            <a:off x="-2022061" y="8242530"/>
            <a:ext cx="4315504" cy="4088940"/>
          </a:xfrm>
          <a:custGeom>
            <a:avLst/>
            <a:gdLst/>
            <a:ahLst/>
            <a:cxnLst/>
            <a:rect l="l" t="t" r="r" b="b"/>
            <a:pathLst>
              <a:path w="4315504" h="4088940">
                <a:moveTo>
                  <a:pt x="0" y="0"/>
                </a:moveTo>
                <a:lnTo>
                  <a:pt x="4315504" y="0"/>
                </a:lnTo>
                <a:lnTo>
                  <a:pt x="4315504" y="4088940"/>
                </a:lnTo>
                <a:lnTo>
                  <a:pt x="0" y="4088940"/>
                </a:lnTo>
                <a:lnTo>
                  <a:pt x="0" y="0"/>
                </a:lnTo>
                <a:close/>
              </a:path>
            </a:pathLst>
          </a:custGeom>
          <a:blipFill>
            <a:blip r:embed="rId3"/>
            <a:stretch>
              <a:fillRect/>
            </a:stretch>
          </a:blipFill>
        </p:spPr>
        <p:txBody>
          <a:bodyPr/>
          <a:lstStyle/>
          <a:p>
            <a:endParaRPr lang="en-US"/>
          </a:p>
        </p:txBody>
      </p:sp>
      <p:sp>
        <p:nvSpPr>
          <p:cNvPr id="13" name="Freeform 13"/>
          <p:cNvSpPr/>
          <p:nvPr/>
        </p:nvSpPr>
        <p:spPr>
          <a:xfrm rot="313119">
            <a:off x="15158388" y="-1579634"/>
            <a:ext cx="5214256" cy="4986132"/>
          </a:xfrm>
          <a:custGeom>
            <a:avLst/>
            <a:gdLst/>
            <a:ahLst/>
            <a:cxnLst/>
            <a:rect l="l" t="t" r="r" b="b"/>
            <a:pathLst>
              <a:path w="5214256" h="4986132">
                <a:moveTo>
                  <a:pt x="0" y="0"/>
                </a:moveTo>
                <a:lnTo>
                  <a:pt x="5214256" y="0"/>
                </a:lnTo>
                <a:lnTo>
                  <a:pt x="5214256" y="4986132"/>
                </a:lnTo>
                <a:lnTo>
                  <a:pt x="0" y="4986132"/>
                </a:lnTo>
                <a:lnTo>
                  <a:pt x="0" y="0"/>
                </a:lnTo>
                <a:close/>
              </a:path>
            </a:pathLst>
          </a:custGeom>
          <a:blipFill>
            <a:blip r:embed="rId4"/>
            <a:stretch>
              <a:fillRect/>
            </a:stretch>
          </a:blipFill>
        </p:spPr>
        <p:txBody>
          <a:bodyPr/>
          <a:lstStyle/>
          <a:p>
            <a:endParaRPr lang="en-US"/>
          </a:p>
        </p:txBody>
      </p:sp>
      <p:sp>
        <p:nvSpPr>
          <p:cNvPr id="28" name="TextBox 27">
            <a:extLst>
              <a:ext uri="{FF2B5EF4-FFF2-40B4-BE49-F238E27FC236}">
                <a16:creationId xmlns:a16="http://schemas.microsoft.com/office/drawing/2014/main" id="{DC9E652F-74AE-2CC9-700C-579A04D602E3}"/>
              </a:ext>
            </a:extLst>
          </p:cNvPr>
          <p:cNvSpPr txBox="1"/>
          <p:nvPr/>
        </p:nvSpPr>
        <p:spPr>
          <a:xfrm>
            <a:off x="2658380" y="4610100"/>
            <a:ext cx="14653684" cy="4593565"/>
          </a:xfrm>
          <a:prstGeom prst="rect">
            <a:avLst/>
          </a:prstGeom>
          <a:noFill/>
        </p:spPr>
        <p:txBody>
          <a:bodyPr wrap="square" rtlCol="0">
            <a:spAutoFit/>
          </a:bodyPr>
          <a:lstStyle/>
          <a:p>
            <a:pPr algn="just">
              <a:lnSpc>
                <a:spcPct val="250000"/>
              </a:lnSpc>
            </a:pPr>
            <a:r>
              <a:rPr lang="en-CA" sz="2000" b="0" i="0" dirty="0">
                <a:effectLst/>
                <a:latin typeface="Assistant" pitchFamily="2" charset="-79"/>
                <a:cs typeface="Assistant" pitchFamily="2" charset="-79"/>
              </a:rPr>
              <a:t>The provided </a:t>
            </a:r>
            <a:r>
              <a:rPr lang="en-CA" sz="2000" b="0" i="0" dirty="0" err="1">
                <a:effectLst/>
                <a:latin typeface="Assistant" pitchFamily="2" charset="-79"/>
                <a:cs typeface="Assistant" pitchFamily="2" charset="-79"/>
              </a:rPr>
              <a:t>DataFrame</a:t>
            </a:r>
            <a:r>
              <a:rPr lang="en-CA" sz="2000" b="0" i="0" dirty="0">
                <a:effectLst/>
                <a:latin typeface="Assistant" pitchFamily="2" charset="-79"/>
                <a:cs typeface="Assistant" pitchFamily="2" charset="-79"/>
              </a:rPr>
              <a:t> comprises 5110 entries with 12 columns, representing data related to stroke occurrences. Key features include demographic information such as gender, age, and marital status, along with health-related factors like hypertension, heart disease, average glucose level, and BMI. The dataset also includes lifestyle attributes such as work type, residence type, and smoking status. Notably, the '</a:t>
            </a:r>
            <a:r>
              <a:rPr lang="en-CA" sz="2000" b="0" i="0" dirty="0" err="1">
                <a:effectLst/>
                <a:latin typeface="Assistant" pitchFamily="2" charset="-79"/>
                <a:cs typeface="Assistant" pitchFamily="2" charset="-79"/>
              </a:rPr>
              <a:t>bmi</a:t>
            </a:r>
            <a:r>
              <a:rPr lang="en-CA" sz="2000" b="0" i="0" dirty="0">
                <a:effectLst/>
                <a:latin typeface="Assistant" pitchFamily="2" charset="-79"/>
                <a:cs typeface="Assistant" pitchFamily="2" charset="-79"/>
              </a:rPr>
              <a:t>' column has some missing values. The 'stroke' column is a binary indicator for stroke occurrence. The </a:t>
            </a:r>
            <a:r>
              <a:rPr lang="en-CA" sz="2000" b="0" i="0" dirty="0" err="1">
                <a:effectLst/>
                <a:latin typeface="Assistant" pitchFamily="2" charset="-79"/>
                <a:cs typeface="Assistant" pitchFamily="2" charset="-79"/>
              </a:rPr>
              <a:t>DataFrame</a:t>
            </a:r>
            <a:r>
              <a:rPr lang="en-CA" sz="2000" b="0" i="0" dirty="0">
                <a:effectLst/>
                <a:latin typeface="Assistant" pitchFamily="2" charset="-79"/>
                <a:cs typeface="Assistant" pitchFamily="2" charset="-79"/>
              </a:rPr>
              <a:t> offers a comprehensive overview of various factors that may be analyzed to understand patterns and risk factors associated with strokes in the given population.</a:t>
            </a:r>
            <a:endParaRPr lang="en-US" sz="2000" dirty="0">
              <a:latin typeface="Assistant" pitchFamily="2" charset="-79"/>
              <a:cs typeface="Assistant" pitchFamily="2" charset="-79"/>
            </a:endParaRPr>
          </a:p>
        </p:txBody>
      </p:sp>
      <p:sp>
        <p:nvSpPr>
          <p:cNvPr id="29" name="TextBox 5">
            <a:extLst>
              <a:ext uri="{FF2B5EF4-FFF2-40B4-BE49-F238E27FC236}">
                <a16:creationId xmlns:a16="http://schemas.microsoft.com/office/drawing/2014/main" id="{67D1A80B-22A4-0640-75E9-B08A15FE581F}"/>
              </a:ext>
            </a:extLst>
          </p:cNvPr>
          <p:cNvSpPr txBox="1"/>
          <p:nvPr/>
        </p:nvSpPr>
        <p:spPr>
          <a:xfrm>
            <a:off x="2671390" y="1333500"/>
            <a:ext cx="6015411" cy="2935419"/>
          </a:xfrm>
          <a:prstGeom prst="rect">
            <a:avLst/>
          </a:prstGeom>
        </p:spPr>
        <p:txBody>
          <a:bodyPr wrap="square" lIns="0" tIns="0" rIns="0" bIns="0" rtlCol="0" anchor="t">
            <a:spAutoFit/>
          </a:bodyPr>
          <a:lstStyle/>
          <a:p>
            <a:pPr algn="ctr">
              <a:lnSpc>
                <a:spcPts val="5375"/>
              </a:lnSpc>
            </a:pPr>
            <a:endParaRPr lang="en-US" sz="8800" dirty="0">
              <a:solidFill>
                <a:srgbClr val="731F7D"/>
              </a:solidFill>
              <a:latin typeface="Halant Medium"/>
            </a:endParaRPr>
          </a:p>
          <a:p>
            <a:pPr>
              <a:lnSpc>
                <a:spcPts val="5375"/>
              </a:lnSpc>
            </a:pPr>
            <a:r>
              <a:rPr lang="en-US" sz="8800" dirty="0">
                <a:solidFill>
                  <a:srgbClr val="731F7D"/>
                </a:solidFill>
                <a:latin typeface="Halant Medium"/>
              </a:rPr>
              <a:t>Data</a:t>
            </a:r>
          </a:p>
          <a:p>
            <a:pPr>
              <a:lnSpc>
                <a:spcPts val="5375"/>
              </a:lnSpc>
            </a:pPr>
            <a:br>
              <a:rPr lang="en-US" sz="8800" dirty="0">
                <a:solidFill>
                  <a:srgbClr val="731F7D"/>
                </a:solidFill>
                <a:latin typeface="Halant Medium"/>
              </a:rPr>
            </a:br>
            <a:r>
              <a:rPr lang="en-US" sz="8800" dirty="0">
                <a:solidFill>
                  <a:srgbClr val="731F7D"/>
                </a:solidFill>
                <a:latin typeface="Halant Medium"/>
              </a:rPr>
              <a:t>Information</a:t>
            </a:r>
          </a:p>
        </p:txBody>
      </p:sp>
    </p:spTree>
    <p:extLst>
      <p:ext uri="{BB962C8B-B14F-4D97-AF65-F5344CB8AC3E}">
        <p14:creationId xmlns:p14="http://schemas.microsoft.com/office/powerpoint/2010/main" val="25822508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9088749">
            <a:off x="14882043" y="9130603"/>
            <a:ext cx="2440941" cy="2312792"/>
          </a:xfrm>
          <a:custGeom>
            <a:avLst/>
            <a:gdLst/>
            <a:ahLst/>
            <a:cxnLst/>
            <a:rect l="l" t="t" r="r" b="b"/>
            <a:pathLst>
              <a:path w="2440941" h="2312792">
                <a:moveTo>
                  <a:pt x="0" y="0"/>
                </a:moveTo>
                <a:lnTo>
                  <a:pt x="2440941" y="0"/>
                </a:lnTo>
                <a:lnTo>
                  <a:pt x="2440941" y="2312792"/>
                </a:lnTo>
                <a:lnTo>
                  <a:pt x="0" y="2312792"/>
                </a:lnTo>
                <a:lnTo>
                  <a:pt x="0" y="0"/>
                </a:lnTo>
                <a:close/>
              </a:path>
            </a:pathLst>
          </a:custGeom>
          <a:blipFill>
            <a:blip r:embed="rId2"/>
            <a:stretch>
              <a:fillRect/>
            </a:stretch>
          </a:blipFill>
        </p:spPr>
        <p:txBody>
          <a:bodyPr/>
          <a:lstStyle/>
          <a:p>
            <a:endParaRPr lang="en-US"/>
          </a:p>
        </p:txBody>
      </p:sp>
      <p:sp>
        <p:nvSpPr>
          <p:cNvPr id="3" name="Freeform 3"/>
          <p:cNvSpPr/>
          <p:nvPr/>
        </p:nvSpPr>
        <p:spPr>
          <a:xfrm rot="313119">
            <a:off x="13667511" y="-2216185"/>
            <a:ext cx="5583018" cy="5338761"/>
          </a:xfrm>
          <a:custGeom>
            <a:avLst/>
            <a:gdLst/>
            <a:ahLst/>
            <a:cxnLst/>
            <a:rect l="l" t="t" r="r" b="b"/>
            <a:pathLst>
              <a:path w="5583018" h="5338761">
                <a:moveTo>
                  <a:pt x="0" y="0"/>
                </a:moveTo>
                <a:lnTo>
                  <a:pt x="5583018" y="0"/>
                </a:lnTo>
                <a:lnTo>
                  <a:pt x="5583018" y="5338761"/>
                </a:lnTo>
                <a:lnTo>
                  <a:pt x="0" y="5338761"/>
                </a:lnTo>
                <a:lnTo>
                  <a:pt x="0" y="0"/>
                </a:lnTo>
                <a:close/>
              </a:path>
            </a:pathLst>
          </a:custGeom>
          <a:blipFill>
            <a:blip r:embed="rId3"/>
            <a:stretch>
              <a:fillRect/>
            </a:stretch>
          </a:blipFill>
        </p:spPr>
        <p:txBody>
          <a:bodyPr/>
          <a:lstStyle/>
          <a:p>
            <a:endParaRPr lang="en-US"/>
          </a:p>
        </p:txBody>
      </p:sp>
      <p:sp>
        <p:nvSpPr>
          <p:cNvPr id="4" name="Freeform 4"/>
          <p:cNvSpPr/>
          <p:nvPr/>
        </p:nvSpPr>
        <p:spPr>
          <a:xfrm rot="1705580">
            <a:off x="-3248102" y="6805078"/>
            <a:ext cx="7824542" cy="6963843"/>
          </a:xfrm>
          <a:custGeom>
            <a:avLst/>
            <a:gdLst/>
            <a:ahLst/>
            <a:cxnLst/>
            <a:rect l="l" t="t" r="r" b="b"/>
            <a:pathLst>
              <a:path w="7824542" h="6963843">
                <a:moveTo>
                  <a:pt x="0" y="0"/>
                </a:moveTo>
                <a:lnTo>
                  <a:pt x="7824542" y="0"/>
                </a:lnTo>
                <a:lnTo>
                  <a:pt x="7824542" y="6963843"/>
                </a:lnTo>
                <a:lnTo>
                  <a:pt x="0" y="6963843"/>
                </a:lnTo>
                <a:lnTo>
                  <a:pt x="0" y="0"/>
                </a:lnTo>
                <a:close/>
              </a:path>
            </a:pathLst>
          </a:custGeom>
          <a:blipFill>
            <a:blip r:embed="rId4"/>
            <a:stretch>
              <a:fillRect/>
            </a:stretch>
          </a:blipFill>
        </p:spPr>
        <p:txBody>
          <a:bodyPr/>
          <a:lstStyle/>
          <a:p>
            <a:endParaRPr lang="en-US"/>
          </a:p>
        </p:txBody>
      </p:sp>
      <p:sp>
        <p:nvSpPr>
          <p:cNvPr id="5" name="Freeform 5"/>
          <p:cNvSpPr/>
          <p:nvPr/>
        </p:nvSpPr>
        <p:spPr>
          <a:xfrm rot="6959566">
            <a:off x="-1092944" y="-801168"/>
            <a:ext cx="2895099" cy="2768439"/>
          </a:xfrm>
          <a:custGeom>
            <a:avLst/>
            <a:gdLst/>
            <a:ahLst/>
            <a:cxnLst/>
            <a:rect l="l" t="t" r="r" b="b"/>
            <a:pathLst>
              <a:path w="2895099" h="2768439">
                <a:moveTo>
                  <a:pt x="0" y="0"/>
                </a:moveTo>
                <a:lnTo>
                  <a:pt x="2895100" y="0"/>
                </a:lnTo>
                <a:lnTo>
                  <a:pt x="2895100" y="2768439"/>
                </a:lnTo>
                <a:lnTo>
                  <a:pt x="0" y="2768439"/>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990600" y="1590530"/>
            <a:ext cx="5307614" cy="2134559"/>
          </a:xfrm>
          <a:prstGeom prst="rect">
            <a:avLst/>
          </a:prstGeom>
        </p:spPr>
        <p:txBody>
          <a:bodyPr lIns="0" tIns="0" rIns="0" bIns="0" rtlCol="0" anchor="t">
            <a:spAutoFit/>
          </a:bodyPr>
          <a:lstStyle/>
          <a:p>
            <a:pPr>
              <a:lnSpc>
                <a:spcPts val="8345"/>
              </a:lnSpc>
            </a:pPr>
            <a:r>
              <a:rPr lang="en-US" sz="7072" dirty="0">
                <a:solidFill>
                  <a:srgbClr val="731F7D"/>
                </a:solidFill>
                <a:latin typeface="HK Grotesk Bold"/>
              </a:rPr>
              <a:t>Data Processing</a:t>
            </a:r>
          </a:p>
        </p:txBody>
      </p:sp>
      <p:sp>
        <p:nvSpPr>
          <p:cNvPr id="7" name="TextBox 7"/>
          <p:cNvSpPr txBox="1"/>
          <p:nvPr/>
        </p:nvSpPr>
        <p:spPr>
          <a:xfrm>
            <a:off x="6019800" y="3471868"/>
            <a:ext cx="11277600" cy="6948312"/>
          </a:xfrm>
          <a:prstGeom prst="rect">
            <a:avLst/>
          </a:prstGeom>
        </p:spPr>
        <p:txBody>
          <a:bodyPr wrap="square" lIns="0" tIns="0" rIns="0" bIns="0" rtlCol="0" anchor="t">
            <a:spAutoFit/>
          </a:bodyPr>
          <a:lstStyle/>
          <a:p>
            <a:pPr algn="just">
              <a:lnSpc>
                <a:spcPts val="3359"/>
              </a:lnSpc>
              <a:spcBef>
                <a:spcPct val="0"/>
              </a:spcBef>
            </a:pPr>
            <a:r>
              <a:rPr lang="en-CA" sz="2399" spc="-23" dirty="0">
                <a:solidFill>
                  <a:srgbClr val="000000"/>
                </a:solidFill>
                <a:latin typeface="Assistant"/>
              </a:rPr>
              <a:t>Class imbalance in a dataset refers to a situation where the distribution of labels is not roughly equal. This imbalance can have important implications, especially in the context of machine learning classification tasks.</a:t>
            </a:r>
            <a:endParaRPr lang="en-US" sz="2399" spc="-23" dirty="0">
              <a:solidFill>
                <a:srgbClr val="000000"/>
              </a:solidFill>
              <a:latin typeface="Assistant"/>
            </a:endParaRPr>
          </a:p>
          <a:p>
            <a:pPr>
              <a:lnSpc>
                <a:spcPts val="3359"/>
              </a:lnSpc>
              <a:spcBef>
                <a:spcPct val="0"/>
              </a:spcBef>
            </a:pPr>
            <a:endParaRPr lang="en-US" sz="2399" spc="-23" dirty="0">
              <a:solidFill>
                <a:srgbClr val="000000"/>
              </a:solidFill>
              <a:latin typeface="Assistant"/>
            </a:endParaRPr>
          </a:p>
          <a:p>
            <a:pPr algn="just">
              <a:lnSpc>
                <a:spcPts val="3359"/>
              </a:lnSpc>
              <a:spcBef>
                <a:spcPct val="0"/>
              </a:spcBef>
            </a:pPr>
            <a:r>
              <a:rPr lang="en-CA" sz="2399" spc="-23" dirty="0">
                <a:solidFill>
                  <a:srgbClr val="000000"/>
                </a:solidFill>
                <a:latin typeface="Assistant"/>
              </a:rPr>
              <a:t>The analysis of the 'Stroke' column in the dataset reveals a substantial class imbalance, with 4861 instances marked as 0 (indicating no stroke) and only 249 instances marked as 1 (indicating stroke). </a:t>
            </a:r>
          </a:p>
          <a:p>
            <a:pPr algn="just">
              <a:lnSpc>
                <a:spcPts val="3359"/>
              </a:lnSpc>
              <a:spcBef>
                <a:spcPct val="0"/>
              </a:spcBef>
            </a:pPr>
            <a:endParaRPr lang="en-CA" sz="2399" spc="-23" dirty="0">
              <a:solidFill>
                <a:srgbClr val="000000"/>
              </a:solidFill>
              <a:latin typeface="Assistant"/>
            </a:endParaRPr>
          </a:p>
          <a:p>
            <a:pPr algn="just">
              <a:lnSpc>
                <a:spcPts val="3359"/>
              </a:lnSpc>
              <a:spcBef>
                <a:spcPct val="0"/>
              </a:spcBef>
            </a:pPr>
            <a:endParaRPr lang="en-CA" sz="2399" spc="-23" dirty="0">
              <a:solidFill>
                <a:srgbClr val="000000"/>
              </a:solidFill>
              <a:latin typeface="Assistant"/>
            </a:endParaRPr>
          </a:p>
          <a:p>
            <a:pPr algn="just">
              <a:lnSpc>
                <a:spcPts val="3359"/>
              </a:lnSpc>
              <a:spcBef>
                <a:spcPct val="0"/>
              </a:spcBef>
            </a:pPr>
            <a:r>
              <a:rPr lang="en-CA" sz="2399" spc="-23" dirty="0">
                <a:solidFill>
                  <a:srgbClr val="000000"/>
                </a:solidFill>
                <a:latin typeface="Assistant"/>
              </a:rPr>
              <a:t>This imbalance poses a potential challenge for machine learning models, as they may become biased towards predicting the majority class. To address this issue and ensure a more robust model, it would be advisable to explore techniques such as oversampling the minority class or under sampling the majority class to achieve a better balance in the dataset.</a:t>
            </a:r>
          </a:p>
          <a:p>
            <a:pPr algn="just">
              <a:lnSpc>
                <a:spcPts val="3359"/>
              </a:lnSpc>
              <a:spcBef>
                <a:spcPct val="0"/>
              </a:spcBef>
            </a:pPr>
            <a:r>
              <a:rPr lang="en-US" sz="2399" spc="-23" dirty="0">
                <a:solidFill>
                  <a:srgbClr val="000000"/>
                </a:solidFill>
                <a:latin typeface="Assistant"/>
              </a:rPr>
              <a:t> </a:t>
            </a:r>
            <a:br>
              <a:rPr lang="en-US" sz="2400" dirty="0"/>
            </a:br>
            <a:endParaRPr lang="en-US" sz="2400" spc="-24" dirty="0">
              <a:solidFill>
                <a:srgbClr val="000000"/>
              </a:solidFill>
              <a:latin typeface="Assistant"/>
            </a:endParaRPr>
          </a:p>
        </p:txBody>
      </p:sp>
      <p:sp>
        <p:nvSpPr>
          <p:cNvPr id="8" name="TextBox 7">
            <a:extLst>
              <a:ext uri="{FF2B5EF4-FFF2-40B4-BE49-F238E27FC236}">
                <a16:creationId xmlns:a16="http://schemas.microsoft.com/office/drawing/2014/main" id="{3E1935D1-E9DB-5114-4320-E285D9225A2B}"/>
              </a:ext>
            </a:extLst>
          </p:cNvPr>
          <p:cNvSpPr txBox="1"/>
          <p:nvPr/>
        </p:nvSpPr>
        <p:spPr>
          <a:xfrm>
            <a:off x="6030950" y="2171700"/>
            <a:ext cx="8447049" cy="705321"/>
          </a:xfrm>
          <a:prstGeom prst="rect">
            <a:avLst/>
          </a:prstGeom>
        </p:spPr>
        <p:txBody>
          <a:bodyPr wrap="square" lIns="0" tIns="0" rIns="0" bIns="0" rtlCol="0" anchor="t">
            <a:spAutoFit/>
          </a:bodyPr>
          <a:lstStyle/>
          <a:p>
            <a:pPr marL="0" lvl="0" indent="0" algn="l">
              <a:lnSpc>
                <a:spcPts val="5543"/>
              </a:lnSpc>
              <a:spcBef>
                <a:spcPct val="0"/>
              </a:spcBef>
            </a:pPr>
            <a:r>
              <a:rPr lang="en-US" sz="3959" u="none" dirty="0">
                <a:solidFill>
                  <a:srgbClr val="731F7D"/>
                </a:solidFill>
                <a:latin typeface="Halant Medium"/>
              </a:rPr>
              <a:t>Balancing of Data.(Output Variable)</a:t>
            </a:r>
          </a:p>
        </p:txBody>
      </p:sp>
      <p:pic>
        <p:nvPicPr>
          <p:cNvPr id="9" name="Content Placeholder 4" descr="A close-up of words&#10;&#10;Description automatically generated">
            <a:extLst>
              <a:ext uri="{FF2B5EF4-FFF2-40B4-BE49-F238E27FC236}">
                <a16:creationId xmlns:a16="http://schemas.microsoft.com/office/drawing/2014/main" id="{E681FED3-1F45-585E-47AA-0F3B9A3BC0D5}"/>
              </a:ext>
            </a:extLst>
          </p:cNvPr>
          <p:cNvPicPr>
            <a:picLocks noChangeAspect="1"/>
          </p:cNvPicPr>
          <p:nvPr/>
        </p:nvPicPr>
        <p:blipFill>
          <a:blip r:embed="rId5"/>
          <a:stretch>
            <a:fillRect/>
          </a:stretch>
        </p:blipFill>
        <p:spPr>
          <a:xfrm>
            <a:off x="9677400" y="6286500"/>
            <a:ext cx="3213100" cy="838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9088749">
            <a:off x="16460869" y="9130603"/>
            <a:ext cx="2440941" cy="2312792"/>
          </a:xfrm>
          <a:custGeom>
            <a:avLst/>
            <a:gdLst/>
            <a:ahLst/>
            <a:cxnLst/>
            <a:rect l="l" t="t" r="r" b="b"/>
            <a:pathLst>
              <a:path w="2440941" h="2312792">
                <a:moveTo>
                  <a:pt x="0" y="0"/>
                </a:moveTo>
                <a:lnTo>
                  <a:pt x="2440941" y="0"/>
                </a:lnTo>
                <a:lnTo>
                  <a:pt x="2440941" y="2312792"/>
                </a:lnTo>
                <a:lnTo>
                  <a:pt x="0" y="2312792"/>
                </a:lnTo>
                <a:lnTo>
                  <a:pt x="0" y="0"/>
                </a:lnTo>
                <a:close/>
              </a:path>
            </a:pathLst>
          </a:custGeom>
          <a:blipFill>
            <a:blip r:embed="rId2"/>
            <a:stretch>
              <a:fillRect/>
            </a:stretch>
          </a:blipFill>
        </p:spPr>
        <p:txBody>
          <a:bodyPr/>
          <a:lstStyle/>
          <a:p>
            <a:endParaRPr lang="en-US"/>
          </a:p>
        </p:txBody>
      </p:sp>
      <p:sp>
        <p:nvSpPr>
          <p:cNvPr id="3" name="Freeform 3"/>
          <p:cNvSpPr/>
          <p:nvPr/>
        </p:nvSpPr>
        <p:spPr>
          <a:xfrm rot="313119">
            <a:off x="13667511" y="-2216185"/>
            <a:ext cx="5583018" cy="5338761"/>
          </a:xfrm>
          <a:custGeom>
            <a:avLst/>
            <a:gdLst/>
            <a:ahLst/>
            <a:cxnLst/>
            <a:rect l="l" t="t" r="r" b="b"/>
            <a:pathLst>
              <a:path w="5583018" h="5338761">
                <a:moveTo>
                  <a:pt x="0" y="0"/>
                </a:moveTo>
                <a:lnTo>
                  <a:pt x="5583018" y="0"/>
                </a:lnTo>
                <a:lnTo>
                  <a:pt x="5583018" y="5338761"/>
                </a:lnTo>
                <a:lnTo>
                  <a:pt x="0" y="5338761"/>
                </a:lnTo>
                <a:lnTo>
                  <a:pt x="0" y="0"/>
                </a:lnTo>
                <a:close/>
              </a:path>
            </a:pathLst>
          </a:custGeom>
          <a:blipFill>
            <a:blip r:embed="rId3"/>
            <a:stretch>
              <a:fillRect/>
            </a:stretch>
          </a:blipFill>
        </p:spPr>
        <p:txBody>
          <a:bodyPr/>
          <a:lstStyle/>
          <a:p>
            <a:endParaRPr lang="en-US"/>
          </a:p>
        </p:txBody>
      </p:sp>
      <p:sp>
        <p:nvSpPr>
          <p:cNvPr id="4" name="Freeform 4"/>
          <p:cNvSpPr/>
          <p:nvPr/>
        </p:nvSpPr>
        <p:spPr>
          <a:xfrm rot="1705580">
            <a:off x="-3106843" y="7924123"/>
            <a:ext cx="7824542" cy="6963843"/>
          </a:xfrm>
          <a:custGeom>
            <a:avLst/>
            <a:gdLst/>
            <a:ahLst/>
            <a:cxnLst/>
            <a:rect l="l" t="t" r="r" b="b"/>
            <a:pathLst>
              <a:path w="7824542" h="6963843">
                <a:moveTo>
                  <a:pt x="0" y="0"/>
                </a:moveTo>
                <a:lnTo>
                  <a:pt x="7824542" y="0"/>
                </a:lnTo>
                <a:lnTo>
                  <a:pt x="7824542" y="6963843"/>
                </a:lnTo>
                <a:lnTo>
                  <a:pt x="0" y="6963843"/>
                </a:lnTo>
                <a:lnTo>
                  <a:pt x="0" y="0"/>
                </a:lnTo>
                <a:close/>
              </a:path>
            </a:pathLst>
          </a:custGeom>
          <a:blipFill>
            <a:blip r:embed="rId4"/>
            <a:stretch>
              <a:fillRect/>
            </a:stretch>
          </a:blipFill>
        </p:spPr>
        <p:txBody>
          <a:bodyPr/>
          <a:lstStyle/>
          <a:p>
            <a:endParaRPr lang="en-US"/>
          </a:p>
        </p:txBody>
      </p:sp>
      <p:sp>
        <p:nvSpPr>
          <p:cNvPr id="5" name="Freeform 5"/>
          <p:cNvSpPr/>
          <p:nvPr/>
        </p:nvSpPr>
        <p:spPr>
          <a:xfrm rot="6959566">
            <a:off x="-1092944" y="-801168"/>
            <a:ext cx="2895099" cy="2768439"/>
          </a:xfrm>
          <a:custGeom>
            <a:avLst/>
            <a:gdLst/>
            <a:ahLst/>
            <a:cxnLst/>
            <a:rect l="l" t="t" r="r" b="b"/>
            <a:pathLst>
              <a:path w="2895099" h="2768439">
                <a:moveTo>
                  <a:pt x="0" y="0"/>
                </a:moveTo>
                <a:lnTo>
                  <a:pt x="2895100" y="0"/>
                </a:lnTo>
                <a:lnTo>
                  <a:pt x="2895100" y="2768439"/>
                </a:lnTo>
                <a:lnTo>
                  <a:pt x="0" y="2768439"/>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595876" y="1457080"/>
            <a:ext cx="5307614" cy="2134559"/>
          </a:xfrm>
          <a:prstGeom prst="rect">
            <a:avLst/>
          </a:prstGeom>
        </p:spPr>
        <p:txBody>
          <a:bodyPr lIns="0" tIns="0" rIns="0" bIns="0" rtlCol="0" anchor="t">
            <a:spAutoFit/>
          </a:bodyPr>
          <a:lstStyle/>
          <a:p>
            <a:pPr>
              <a:lnSpc>
                <a:spcPts val="8345"/>
              </a:lnSpc>
            </a:pPr>
            <a:r>
              <a:rPr lang="en-US" sz="7072" dirty="0">
                <a:solidFill>
                  <a:srgbClr val="731F7D"/>
                </a:solidFill>
                <a:latin typeface="HK Grotesk Bold"/>
              </a:rPr>
              <a:t>Data Processing</a:t>
            </a:r>
          </a:p>
        </p:txBody>
      </p:sp>
      <p:sp>
        <p:nvSpPr>
          <p:cNvPr id="7" name="TextBox 7"/>
          <p:cNvSpPr txBox="1"/>
          <p:nvPr/>
        </p:nvSpPr>
        <p:spPr>
          <a:xfrm>
            <a:off x="9234288" y="3562539"/>
            <a:ext cx="8447050" cy="4928529"/>
          </a:xfrm>
          <a:prstGeom prst="rect">
            <a:avLst/>
          </a:prstGeom>
        </p:spPr>
        <p:txBody>
          <a:bodyPr wrap="square" lIns="0" tIns="0" rIns="0" bIns="0" rtlCol="0" anchor="t">
            <a:spAutoFit/>
          </a:bodyPr>
          <a:lstStyle/>
          <a:p>
            <a:pPr>
              <a:lnSpc>
                <a:spcPct val="150000"/>
              </a:lnSpc>
            </a:pPr>
            <a:r>
              <a:rPr lang="en-CA" sz="2400" b="0" i="0" dirty="0">
                <a:effectLst/>
                <a:latin typeface="Assistant" pitchFamily="2" charset="-79"/>
                <a:cs typeface="Assistant" pitchFamily="2" charset="-79"/>
              </a:rPr>
              <a:t>The predictors demonstrate a favorable characteristic of minimal correlation among themselves, indicating low multicollinearity. This lack of excessive interdependence between predictors is advantageous for the model, as it helps mitigate potential issues associated with multicollinearity. A lower degree of multicollinearity contributes to a more stable and reliable regression model, as each predictor can independently contribute valuable information without being overly influenced by the presence of highly correlated predictors.</a:t>
            </a:r>
            <a:endParaRPr lang="en-US" sz="2400" dirty="0">
              <a:latin typeface="Assistant" pitchFamily="2" charset="-79"/>
              <a:cs typeface="Assistant" pitchFamily="2" charset="-79"/>
            </a:endParaRPr>
          </a:p>
        </p:txBody>
      </p:sp>
      <p:sp>
        <p:nvSpPr>
          <p:cNvPr id="8" name="TextBox 7">
            <a:extLst>
              <a:ext uri="{FF2B5EF4-FFF2-40B4-BE49-F238E27FC236}">
                <a16:creationId xmlns:a16="http://schemas.microsoft.com/office/drawing/2014/main" id="{3E1935D1-E9DB-5114-4320-E285D9225A2B}"/>
              </a:ext>
            </a:extLst>
          </p:cNvPr>
          <p:cNvSpPr txBox="1"/>
          <p:nvPr/>
        </p:nvSpPr>
        <p:spPr>
          <a:xfrm>
            <a:off x="8865585" y="1993053"/>
            <a:ext cx="8447049" cy="705321"/>
          </a:xfrm>
          <a:prstGeom prst="rect">
            <a:avLst/>
          </a:prstGeom>
        </p:spPr>
        <p:txBody>
          <a:bodyPr wrap="square" lIns="0" tIns="0" rIns="0" bIns="0" rtlCol="0" anchor="t">
            <a:spAutoFit/>
          </a:bodyPr>
          <a:lstStyle/>
          <a:p>
            <a:pPr marL="0" lvl="0" indent="0" algn="l">
              <a:lnSpc>
                <a:spcPts val="5543"/>
              </a:lnSpc>
              <a:spcBef>
                <a:spcPct val="0"/>
              </a:spcBef>
            </a:pPr>
            <a:r>
              <a:rPr lang="en-US" sz="3959" dirty="0">
                <a:solidFill>
                  <a:srgbClr val="731F7D"/>
                </a:solidFill>
                <a:latin typeface="Halant Medium"/>
              </a:rPr>
              <a:t>Checking </a:t>
            </a:r>
            <a:r>
              <a:rPr lang="en-CA" sz="3959" dirty="0">
                <a:solidFill>
                  <a:srgbClr val="731F7D"/>
                </a:solidFill>
                <a:latin typeface="Halant Medium"/>
              </a:rPr>
              <a:t>multicollinearity</a:t>
            </a:r>
            <a:endParaRPr lang="en-US" sz="3959" dirty="0">
              <a:solidFill>
                <a:srgbClr val="731F7D"/>
              </a:solidFill>
              <a:latin typeface="Halant Medium"/>
            </a:endParaRPr>
          </a:p>
        </p:txBody>
      </p:sp>
      <p:pic>
        <p:nvPicPr>
          <p:cNvPr id="10" name="Content Placeholder 4" descr="A screenshot of a computer screen&#10;&#10;Description automatically generated">
            <a:extLst>
              <a:ext uri="{FF2B5EF4-FFF2-40B4-BE49-F238E27FC236}">
                <a16:creationId xmlns:a16="http://schemas.microsoft.com/office/drawing/2014/main" id="{52378E1A-99B4-B09B-C340-2BA1213BFD70}"/>
              </a:ext>
            </a:extLst>
          </p:cNvPr>
          <p:cNvPicPr>
            <a:picLocks noChangeAspect="1"/>
          </p:cNvPicPr>
          <p:nvPr/>
        </p:nvPicPr>
        <p:blipFill>
          <a:blip r:embed="rId5"/>
          <a:stretch>
            <a:fillRect/>
          </a:stretch>
        </p:blipFill>
        <p:spPr>
          <a:xfrm>
            <a:off x="560973" y="3543300"/>
            <a:ext cx="8077200" cy="57765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6363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9088749">
            <a:off x="16460869" y="9130603"/>
            <a:ext cx="2440941" cy="2312792"/>
          </a:xfrm>
          <a:custGeom>
            <a:avLst/>
            <a:gdLst/>
            <a:ahLst/>
            <a:cxnLst/>
            <a:rect l="l" t="t" r="r" b="b"/>
            <a:pathLst>
              <a:path w="2440941" h="2312792">
                <a:moveTo>
                  <a:pt x="0" y="0"/>
                </a:moveTo>
                <a:lnTo>
                  <a:pt x="2440941" y="0"/>
                </a:lnTo>
                <a:lnTo>
                  <a:pt x="2440941" y="2312792"/>
                </a:lnTo>
                <a:lnTo>
                  <a:pt x="0" y="2312792"/>
                </a:lnTo>
                <a:lnTo>
                  <a:pt x="0" y="0"/>
                </a:lnTo>
                <a:close/>
              </a:path>
            </a:pathLst>
          </a:custGeom>
          <a:blipFill>
            <a:blip r:embed="rId2"/>
            <a:stretch>
              <a:fillRect/>
            </a:stretch>
          </a:blipFill>
        </p:spPr>
        <p:txBody>
          <a:bodyPr/>
          <a:lstStyle/>
          <a:p>
            <a:endParaRPr lang="en-US"/>
          </a:p>
        </p:txBody>
      </p:sp>
      <p:sp>
        <p:nvSpPr>
          <p:cNvPr id="3" name="Freeform 3"/>
          <p:cNvSpPr/>
          <p:nvPr/>
        </p:nvSpPr>
        <p:spPr>
          <a:xfrm rot="313119">
            <a:off x="14709228" y="-1166858"/>
            <a:ext cx="5583018" cy="5338761"/>
          </a:xfrm>
          <a:custGeom>
            <a:avLst/>
            <a:gdLst/>
            <a:ahLst/>
            <a:cxnLst/>
            <a:rect l="l" t="t" r="r" b="b"/>
            <a:pathLst>
              <a:path w="5583018" h="5338761">
                <a:moveTo>
                  <a:pt x="0" y="0"/>
                </a:moveTo>
                <a:lnTo>
                  <a:pt x="5583018" y="0"/>
                </a:lnTo>
                <a:lnTo>
                  <a:pt x="5583018" y="5338761"/>
                </a:lnTo>
                <a:lnTo>
                  <a:pt x="0" y="5338761"/>
                </a:lnTo>
                <a:lnTo>
                  <a:pt x="0" y="0"/>
                </a:lnTo>
                <a:close/>
              </a:path>
            </a:pathLst>
          </a:custGeom>
          <a:blipFill>
            <a:blip r:embed="rId3"/>
            <a:stretch>
              <a:fillRect/>
            </a:stretch>
          </a:blipFill>
        </p:spPr>
        <p:txBody>
          <a:bodyPr/>
          <a:lstStyle/>
          <a:p>
            <a:endParaRPr lang="en-US"/>
          </a:p>
        </p:txBody>
      </p:sp>
      <p:sp>
        <p:nvSpPr>
          <p:cNvPr id="4" name="Freeform 4"/>
          <p:cNvSpPr/>
          <p:nvPr/>
        </p:nvSpPr>
        <p:spPr>
          <a:xfrm rot="1705580">
            <a:off x="-3106843" y="7924123"/>
            <a:ext cx="7824542" cy="6963843"/>
          </a:xfrm>
          <a:custGeom>
            <a:avLst/>
            <a:gdLst/>
            <a:ahLst/>
            <a:cxnLst/>
            <a:rect l="l" t="t" r="r" b="b"/>
            <a:pathLst>
              <a:path w="7824542" h="6963843">
                <a:moveTo>
                  <a:pt x="0" y="0"/>
                </a:moveTo>
                <a:lnTo>
                  <a:pt x="7824542" y="0"/>
                </a:lnTo>
                <a:lnTo>
                  <a:pt x="7824542" y="6963843"/>
                </a:lnTo>
                <a:lnTo>
                  <a:pt x="0" y="6963843"/>
                </a:lnTo>
                <a:lnTo>
                  <a:pt x="0" y="0"/>
                </a:lnTo>
                <a:close/>
              </a:path>
            </a:pathLst>
          </a:custGeom>
          <a:blipFill>
            <a:blip r:embed="rId4"/>
            <a:stretch>
              <a:fillRect/>
            </a:stretch>
          </a:blipFill>
        </p:spPr>
        <p:txBody>
          <a:bodyPr/>
          <a:lstStyle/>
          <a:p>
            <a:endParaRPr lang="en-US"/>
          </a:p>
        </p:txBody>
      </p:sp>
      <p:sp>
        <p:nvSpPr>
          <p:cNvPr id="5" name="Freeform 5"/>
          <p:cNvSpPr/>
          <p:nvPr/>
        </p:nvSpPr>
        <p:spPr>
          <a:xfrm rot="6959566">
            <a:off x="-1092944" y="-801168"/>
            <a:ext cx="2895099" cy="2768439"/>
          </a:xfrm>
          <a:custGeom>
            <a:avLst/>
            <a:gdLst/>
            <a:ahLst/>
            <a:cxnLst/>
            <a:rect l="l" t="t" r="r" b="b"/>
            <a:pathLst>
              <a:path w="2895099" h="2768439">
                <a:moveTo>
                  <a:pt x="0" y="0"/>
                </a:moveTo>
                <a:lnTo>
                  <a:pt x="2895100" y="0"/>
                </a:lnTo>
                <a:lnTo>
                  <a:pt x="2895100" y="2768439"/>
                </a:lnTo>
                <a:lnTo>
                  <a:pt x="0" y="2768439"/>
                </a:lnTo>
                <a:lnTo>
                  <a:pt x="0" y="0"/>
                </a:lnTo>
                <a:close/>
              </a:path>
            </a:pathLst>
          </a:custGeom>
          <a:blipFill>
            <a:blip r:embed="rId3"/>
            <a:stretch>
              <a:fillRect/>
            </a:stretch>
          </a:blipFill>
        </p:spPr>
        <p:txBody>
          <a:bodyPr/>
          <a:lstStyle/>
          <a:p>
            <a:endParaRPr lang="en-US"/>
          </a:p>
        </p:txBody>
      </p:sp>
      <p:sp>
        <p:nvSpPr>
          <p:cNvPr id="8" name="TextBox 7">
            <a:extLst>
              <a:ext uri="{FF2B5EF4-FFF2-40B4-BE49-F238E27FC236}">
                <a16:creationId xmlns:a16="http://schemas.microsoft.com/office/drawing/2014/main" id="{3E1935D1-E9DB-5114-4320-E285D9225A2B}"/>
              </a:ext>
            </a:extLst>
          </p:cNvPr>
          <p:cNvSpPr txBox="1"/>
          <p:nvPr/>
        </p:nvSpPr>
        <p:spPr>
          <a:xfrm>
            <a:off x="1447800" y="1385074"/>
            <a:ext cx="13563600" cy="800860"/>
          </a:xfrm>
          <a:prstGeom prst="rect">
            <a:avLst/>
          </a:prstGeom>
        </p:spPr>
        <p:txBody>
          <a:bodyPr wrap="square" lIns="0" tIns="0" rIns="0" bIns="0" rtlCol="0" anchor="t">
            <a:spAutoFit/>
          </a:bodyPr>
          <a:lstStyle/>
          <a:p>
            <a:pPr marL="0" lvl="0" indent="0" algn="l">
              <a:lnSpc>
                <a:spcPts val="5543"/>
              </a:lnSpc>
              <a:spcBef>
                <a:spcPct val="0"/>
              </a:spcBef>
            </a:pPr>
            <a:r>
              <a:rPr lang="en-CA" sz="7072" dirty="0">
                <a:solidFill>
                  <a:srgbClr val="731F7D"/>
                </a:solidFill>
                <a:latin typeface="HK Grotesk Bold"/>
              </a:rPr>
              <a:t>Descriptive Statistics</a:t>
            </a:r>
            <a:endParaRPr lang="en-US" sz="7072" dirty="0">
              <a:solidFill>
                <a:srgbClr val="731F7D"/>
              </a:solidFill>
              <a:latin typeface="HK Grotesk Bold"/>
            </a:endParaRPr>
          </a:p>
        </p:txBody>
      </p:sp>
      <p:graphicFrame>
        <p:nvGraphicFramePr>
          <p:cNvPr id="9" name="Table 8">
            <a:extLst>
              <a:ext uri="{FF2B5EF4-FFF2-40B4-BE49-F238E27FC236}">
                <a16:creationId xmlns:a16="http://schemas.microsoft.com/office/drawing/2014/main" id="{DF56325D-B0ED-1E1E-2BE1-90A0F2CF3D1D}"/>
              </a:ext>
            </a:extLst>
          </p:cNvPr>
          <p:cNvGraphicFramePr>
            <a:graphicFrameLocks noGrp="1"/>
          </p:cNvGraphicFramePr>
          <p:nvPr>
            <p:extLst>
              <p:ext uri="{D42A27DB-BD31-4B8C-83A1-F6EECF244321}">
                <p14:modId xmlns:p14="http://schemas.microsoft.com/office/powerpoint/2010/main" val="1693368262"/>
              </p:ext>
            </p:extLst>
          </p:nvPr>
        </p:nvGraphicFramePr>
        <p:xfrm>
          <a:off x="2149425" y="2529959"/>
          <a:ext cx="14309595" cy="4260388"/>
        </p:xfrm>
        <a:graphic>
          <a:graphicData uri="http://schemas.openxmlformats.org/drawingml/2006/table">
            <a:tbl>
              <a:tblPr>
                <a:tableStyleId>{775DCB02-9BB8-47FD-8907-85C794F793BA}</a:tableStyleId>
              </a:tblPr>
              <a:tblGrid>
                <a:gridCol w="1589955">
                  <a:extLst>
                    <a:ext uri="{9D8B030D-6E8A-4147-A177-3AD203B41FA5}">
                      <a16:colId xmlns:a16="http://schemas.microsoft.com/office/drawing/2014/main" val="1334346171"/>
                    </a:ext>
                  </a:extLst>
                </a:gridCol>
                <a:gridCol w="1589955">
                  <a:extLst>
                    <a:ext uri="{9D8B030D-6E8A-4147-A177-3AD203B41FA5}">
                      <a16:colId xmlns:a16="http://schemas.microsoft.com/office/drawing/2014/main" val="1408523270"/>
                    </a:ext>
                  </a:extLst>
                </a:gridCol>
                <a:gridCol w="1589955">
                  <a:extLst>
                    <a:ext uri="{9D8B030D-6E8A-4147-A177-3AD203B41FA5}">
                      <a16:colId xmlns:a16="http://schemas.microsoft.com/office/drawing/2014/main" val="1450846660"/>
                    </a:ext>
                  </a:extLst>
                </a:gridCol>
                <a:gridCol w="1589955">
                  <a:extLst>
                    <a:ext uri="{9D8B030D-6E8A-4147-A177-3AD203B41FA5}">
                      <a16:colId xmlns:a16="http://schemas.microsoft.com/office/drawing/2014/main" val="2001237182"/>
                    </a:ext>
                  </a:extLst>
                </a:gridCol>
                <a:gridCol w="1589955">
                  <a:extLst>
                    <a:ext uri="{9D8B030D-6E8A-4147-A177-3AD203B41FA5}">
                      <a16:colId xmlns:a16="http://schemas.microsoft.com/office/drawing/2014/main" val="4215444709"/>
                    </a:ext>
                  </a:extLst>
                </a:gridCol>
                <a:gridCol w="1589955">
                  <a:extLst>
                    <a:ext uri="{9D8B030D-6E8A-4147-A177-3AD203B41FA5}">
                      <a16:colId xmlns:a16="http://schemas.microsoft.com/office/drawing/2014/main" val="3867441080"/>
                    </a:ext>
                  </a:extLst>
                </a:gridCol>
                <a:gridCol w="1589955">
                  <a:extLst>
                    <a:ext uri="{9D8B030D-6E8A-4147-A177-3AD203B41FA5}">
                      <a16:colId xmlns:a16="http://schemas.microsoft.com/office/drawing/2014/main" val="1552865175"/>
                    </a:ext>
                  </a:extLst>
                </a:gridCol>
                <a:gridCol w="1589955">
                  <a:extLst>
                    <a:ext uri="{9D8B030D-6E8A-4147-A177-3AD203B41FA5}">
                      <a16:colId xmlns:a16="http://schemas.microsoft.com/office/drawing/2014/main" val="3070524585"/>
                    </a:ext>
                  </a:extLst>
                </a:gridCol>
                <a:gridCol w="1589955">
                  <a:extLst>
                    <a:ext uri="{9D8B030D-6E8A-4147-A177-3AD203B41FA5}">
                      <a16:colId xmlns:a16="http://schemas.microsoft.com/office/drawing/2014/main" val="3559977789"/>
                    </a:ext>
                  </a:extLst>
                </a:gridCol>
              </a:tblGrid>
              <a:tr h="764685">
                <a:tc>
                  <a:txBody>
                    <a:bodyPr/>
                    <a:lstStyle/>
                    <a:p>
                      <a:r>
                        <a:rPr lang="en-CA" sz="2000" b="1" dirty="0"/>
                        <a:t>Variable</a:t>
                      </a:r>
                    </a:p>
                  </a:txBody>
                  <a:tcPr marL="92354" marR="92354" anchor="ctr"/>
                </a:tc>
                <a:tc>
                  <a:txBody>
                    <a:bodyPr/>
                    <a:lstStyle/>
                    <a:p>
                      <a:r>
                        <a:rPr lang="en-CA" sz="2000" b="1" dirty="0"/>
                        <a:t>Count</a:t>
                      </a:r>
                    </a:p>
                  </a:txBody>
                  <a:tcPr marL="92354" marR="92354" anchor="ctr"/>
                </a:tc>
                <a:tc>
                  <a:txBody>
                    <a:bodyPr/>
                    <a:lstStyle/>
                    <a:p>
                      <a:r>
                        <a:rPr lang="en-CA" sz="2000" b="1" dirty="0"/>
                        <a:t>Mean</a:t>
                      </a:r>
                    </a:p>
                  </a:txBody>
                  <a:tcPr marL="92354" marR="92354" anchor="ctr"/>
                </a:tc>
                <a:tc>
                  <a:txBody>
                    <a:bodyPr/>
                    <a:lstStyle/>
                    <a:p>
                      <a:r>
                        <a:rPr lang="en-CA" sz="2000" b="1" dirty="0"/>
                        <a:t>Std Dev</a:t>
                      </a:r>
                    </a:p>
                  </a:txBody>
                  <a:tcPr marL="92354" marR="92354" anchor="ctr"/>
                </a:tc>
                <a:tc>
                  <a:txBody>
                    <a:bodyPr/>
                    <a:lstStyle/>
                    <a:p>
                      <a:r>
                        <a:rPr lang="en-CA" sz="2000" b="1" dirty="0"/>
                        <a:t>Min</a:t>
                      </a:r>
                    </a:p>
                  </a:txBody>
                  <a:tcPr marL="92354" marR="92354" anchor="ctr"/>
                </a:tc>
                <a:tc>
                  <a:txBody>
                    <a:bodyPr/>
                    <a:lstStyle/>
                    <a:p>
                      <a:r>
                        <a:rPr lang="en-CA" sz="2000" b="1" dirty="0"/>
                        <a:t>25th %</a:t>
                      </a:r>
                    </a:p>
                  </a:txBody>
                  <a:tcPr marL="92354" marR="92354" anchor="ctr"/>
                </a:tc>
                <a:tc>
                  <a:txBody>
                    <a:bodyPr/>
                    <a:lstStyle/>
                    <a:p>
                      <a:r>
                        <a:rPr lang="en-CA" sz="2000" b="1" dirty="0"/>
                        <a:t>Median</a:t>
                      </a:r>
                    </a:p>
                  </a:txBody>
                  <a:tcPr marL="92354" marR="92354" anchor="ctr"/>
                </a:tc>
                <a:tc>
                  <a:txBody>
                    <a:bodyPr/>
                    <a:lstStyle/>
                    <a:p>
                      <a:r>
                        <a:rPr lang="en-CA" sz="2000" b="1" dirty="0"/>
                        <a:t>75th %</a:t>
                      </a:r>
                    </a:p>
                  </a:txBody>
                  <a:tcPr marL="92354" marR="92354" anchor="ctr"/>
                </a:tc>
                <a:tc>
                  <a:txBody>
                    <a:bodyPr/>
                    <a:lstStyle/>
                    <a:p>
                      <a:r>
                        <a:rPr lang="en-CA" sz="2000" b="1" dirty="0"/>
                        <a:t>Max</a:t>
                      </a:r>
                    </a:p>
                  </a:txBody>
                  <a:tcPr marL="92354" marR="92354" anchor="ctr"/>
                </a:tc>
                <a:extLst>
                  <a:ext uri="{0D108BD9-81ED-4DB2-BD59-A6C34878D82A}">
                    <a16:rowId xmlns:a16="http://schemas.microsoft.com/office/drawing/2014/main" val="632605967"/>
                  </a:ext>
                </a:extLst>
              </a:tr>
              <a:tr h="436963">
                <a:tc>
                  <a:txBody>
                    <a:bodyPr/>
                    <a:lstStyle/>
                    <a:p>
                      <a:r>
                        <a:rPr lang="en-CA" sz="2000"/>
                        <a:t>Age</a:t>
                      </a:r>
                    </a:p>
                  </a:txBody>
                  <a:tcPr marL="92354" marR="92354" anchor="ctr"/>
                </a:tc>
                <a:tc>
                  <a:txBody>
                    <a:bodyPr/>
                    <a:lstStyle/>
                    <a:p>
                      <a:r>
                        <a:rPr lang="en-CA" sz="2000" dirty="0"/>
                        <a:t>5110</a:t>
                      </a:r>
                    </a:p>
                  </a:txBody>
                  <a:tcPr marL="92354" marR="92354" anchor="ctr"/>
                </a:tc>
                <a:tc>
                  <a:txBody>
                    <a:bodyPr/>
                    <a:lstStyle/>
                    <a:p>
                      <a:r>
                        <a:rPr lang="en-CA" sz="2000"/>
                        <a:t>43.23</a:t>
                      </a:r>
                    </a:p>
                  </a:txBody>
                  <a:tcPr marL="92354" marR="92354" anchor="ctr"/>
                </a:tc>
                <a:tc>
                  <a:txBody>
                    <a:bodyPr/>
                    <a:lstStyle/>
                    <a:p>
                      <a:r>
                        <a:rPr lang="en-CA" sz="2000"/>
                        <a:t>22.61</a:t>
                      </a:r>
                    </a:p>
                  </a:txBody>
                  <a:tcPr marL="92354" marR="92354" anchor="ctr"/>
                </a:tc>
                <a:tc>
                  <a:txBody>
                    <a:bodyPr/>
                    <a:lstStyle/>
                    <a:p>
                      <a:r>
                        <a:rPr lang="en-CA" sz="2000"/>
                        <a:t>0.08</a:t>
                      </a:r>
                    </a:p>
                  </a:txBody>
                  <a:tcPr marL="92354" marR="92354" anchor="ctr"/>
                </a:tc>
                <a:tc>
                  <a:txBody>
                    <a:bodyPr/>
                    <a:lstStyle/>
                    <a:p>
                      <a:r>
                        <a:rPr lang="en-CA" sz="2000"/>
                        <a:t>25.00</a:t>
                      </a:r>
                    </a:p>
                  </a:txBody>
                  <a:tcPr marL="92354" marR="92354" anchor="ctr"/>
                </a:tc>
                <a:tc>
                  <a:txBody>
                    <a:bodyPr/>
                    <a:lstStyle/>
                    <a:p>
                      <a:r>
                        <a:rPr lang="en-CA" sz="2000"/>
                        <a:t>45.00</a:t>
                      </a:r>
                    </a:p>
                  </a:txBody>
                  <a:tcPr marL="92354" marR="92354" anchor="ctr"/>
                </a:tc>
                <a:tc>
                  <a:txBody>
                    <a:bodyPr/>
                    <a:lstStyle/>
                    <a:p>
                      <a:r>
                        <a:rPr lang="en-CA" sz="2000" dirty="0"/>
                        <a:t>61.00</a:t>
                      </a:r>
                    </a:p>
                  </a:txBody>
                  <a:tcPr marL="92354" marR="92354" anchor="ctr"/>
                </a:tc>
                <a:tc>
                  <a:txBody>
                    <a:bodyPr/>
                    <a:lstStyle/>
                    <a:p>
                      <a:r>
                        <a:rPr lang="en-CA" sz="2000" dirty="0"/>
                        <a:t>82.00</a:t>
                      </a:r>
                    </a:p>
                  </a:txBody>
                  <a:tcPr marL="92354" marR="92354" anchor="ctr"/>
                </a:tc>
                <a:extLst>
                  <a:ext uri="{0D108BD9-81ED-4DB2-BD59-A6C34878D82A}">
                    <a16:rowId xmlns:a16="http://schemas.microsoft.com/office/drawing/2014/main" val="1903018605"/>
                  </a:ext>
                </a:extLst>
              </a:tr>
              <a:tr h="764685">
                <a:tc>
                  <a:txBody>
                    <a:bodyPr/>
                    <a:lstStyle/>
                    <a:p>
                      <a:r>
                        <a:rPr lang="en-CA" sz="2000"/>
                        <a:t>Hypertension</a:t>
                      </a:r>
                    </a:p>
                  </a:txBody>
                  <a:tcPr marL="92354" marR="92354" anchor="ctr"/>
                </a:tc>
                <a:tc>
                  <a:txBody>
                    <a:bodyPr/>
                    <a:lstStyle/>
                    <a:p>
                      <a:r>
                        <a:rPr lang="en-CA" sz="2000"/>
                        <a:t>5110</a:t>
                      </a:r>
                    </a:p>
                  </a:txBody>
                  <a:tcPr marL="92354" marR="92354" anchor="ctr"/>
                </a:tc>
                <a:tc>
                  <a:txBody>
                    <a:bodyPr/>
                    <a:lstStyle/>
                    <a:p>
                      <a:r>
                        <a:rPr lang="en-CA" sz="2000"/>
                        <a:t>0.097</a:t>
                      </a:r>
                    </a:p>
                  </a:txBody>
                  <a:tcPr marL="92354" marR="92354" anchor="ctr"/>
                </a:tc>
                <a:tc>
                  <a:txBody>
                    <a:bodyPr/>
                    <a:lstStyle/>
                    <a:p>
                      <a:r>
                        <a:rPr lang="en-CA" sz="2000"/>
                        <a:t>0.297</a:t>
                      </a:r>
                    </a:p>
                  </a:txBody>
                  <a:tcPr marL="92354" marR="92354" anchor="ctr"/>
                </a:tc>
                <a:tc>
                  <a:txBody>
                    <a:bodyPr/>
                    <a:lstStyle/>
                    <a:p>
                      <a:r>
                        <a:rPr lang="en-CA" sz="2000"/>
                        <a:t>0.00</a:t>
                      </a:r>
                    </a:p>
                  </a:txBody>
                  <a:tcPr marL="92354" marR="92354" anchor="ctr"/>
                </a:tc>
                <a:tc>
                  <a:txBody>
                    <a:bodyPr/>
                    <a:lstStyle/>
                    <a:p>
                      <a:r>
                        <a:rPr lang="en-CA" sz="2000"/>
                        <a:t>0.000</a:t>
                      </a:r>
                    </a:p>
                  </a:txBody>
                  <a:tcPr marL="92354" marR="92354" anchor="ctr"/>
                </a:tc>
                <a:tc>
                  <a:txBody>
                    <a:bodyPr/>
                    <a:lstStyle/>
                    <a:p>
                      <a:r>
                        <a:rPr lang="en-CA" sz="2000"/>
                        <a:t>0.000</a:t>
                      </a:r>
                    </a:p>
                  </a:txBody>
                  <a:tcPr marL="92354" marR="92354" anchor="ctr"/>
                </a:tc>
                <a:tc>
                  <a:txBody>
                    <a:bodyPr/>
                    <a:lstStyle/>
                    <a:p>
                      <a:r>
                        <a:rPr lang="en-CA" sz="2000" dirty="0"/>
                        <a:t>0.00</a:t>
                      </a:r>
                    </a:p>
                  </a:txBody>
                  <a:tcPr marL="92354" marR="92354" anchor="ctr"/>
                </a:tc>
                <a:tc>
                  <a:txBody>
                    <a:bodyPr/>
                    <a:lstStyle/>
                    <a:p>
                      <a:r>
                        <a:rPr lang="en-CA" sz="2000" dirty="0"/>
                        <a:t>1.00</a:t>
                      </a:r>
                    </a:p>
                  </a:txBody>
                  <a:tcPr marL="92354" marR="92354" anchor="ctr"/>
                </a:tc>
                <a:extLst>
                  <a:ext uri="{0D108BD9-81ED-4DB2-BD59-A6C34878D82A}">
                    <a16:rowId xmlns:a16="http://schemas.microsoft.com/office/drawing/2014/main" val="1124154801"/>
                  </a:ext>
                </a:extLst>
              </a:tr>
              <a:tr h="764685">
                <a:tc>
                  <a:txBody>
                    <a:bodyPr/>
                    <a:lstStyle/>
                    <a:p>
                      <a:r>
                        <a:rPr lang="en-CA" sz="2000"/>
                        <a:t>Heart Disease</a:t>
                      </a:r>
                    </a:p>
                  </a:txBody>
                  <a:tcPr marL="92354" marR="92354" anchor="ctr"/>
                </a:tc>
                <a:tc>
                  <a:txBody>
                    <a:bodyPr/>
                    <a:lstStyle/>
                    <a:p>
                      <a:r>
                        <a:rPr lang="en-CA" sz="2000"/>
                        <a:t>5110</a:t>
                      </a:r>
                    </a:p>
                  </a:txBody>
                  <a:tcPr marL="92354" marR="92354" anchor="ctr"/>
                </a:tc>
                <a:tc>
                  <a:txBody>
                    <a:bodyPr/>
                    <a:lstStyle/>
                    <a:p>
                      <a:r>
                        <a:rPr lang="en-CA" sz="2000"/>
                        <a:t>0.054</a:t>
                      </a:r>
                    </a:p>
                  </a:txBody>
                  <a:tcPr marL="92354" marR="92354" anchor="ctr"/>
                </a:tc>
                <a:tc>
                  <a:txBody>
                    <a:bodyPr/>
                    <a:lstStyle/>
                    <a:p>
                      <a:r>
                        <a:rPr lang="en-CA" sz="2000"/>
                        <a:t>0.226</a:t>
                      </a:r>
                    </a:p>
                  </a:txBody>
                  <a:tcPr marL="92354" marR="92354" anchor="ctr"/>
                </a:tc>
                <a:tc>
                  <a:txBody>
                    <a:bodyPr/>
                    <a:lstStyle/>
                    <a:p>
                      <a:r>
                        <a:rPr lang="en-CA" sz="2000"/>
                        <a:t>0.00</a:t>
                      </a:r>
                    </a:p>
                  </a:txBody>
                  <a:tcPr marL="92354" marR="92354" anchor="ctr"/>
                </a:tc>
                <a:tc>
                  <a:txBody>
                    <a:bodyPr/>
                    <a:lstStyle/>
                    <a:p>
                      <a:r>
                        <a:rPr lang="en-CA" sz="2000"/>
                        <a:t>0.000</a:t>
                      </a:r>
                    </a:p>
                  </a:txBody>
                  <a:tcPr marL="92354" marR="92354" anchor="ctr"/>
                </a:tc>
                <a:tc>
                  <a:txBody>
                    <a:bodyPr/>
                    <a:lstStyle/>
                    <a:p>
                      <a:r>
                        <a:rPr lang="en-CA" sz="2000"/>
                        <a:t>0.000</a:t>
                      </a:r>
                    </a:p>
                  </a:txBody>
                  <a:tcPr marL="92354" marR="92354" anchor="ctr"/>
                </a:tc>
                <a:tc>
                  <a:txBody>
                    <a:bodyPr/>
                    <a:lstStyle/>
                    <a:p>
                      <a:r>
                        <a:rPr lang="en-CA" sz="2000"/>
                        <a:t>0.00</a:t>
                      </a:r>
                    </a:p>
                  </a:txBody>
                  <a:tcPr marL="92354" marR="92354" anchor="ctr"/>
                </a:tc>
                <a:tc>
                  <a:txBody>
                    <a:bodyPr/>
                    <a:lstStyle/>
                    <a:p>
                      <a:r>
                        <a:rPr lang="en-CA" sz="2000"/>
                        <a:t>1.00</a:t>
                      </a:r>
                    </a:p>
                  </a:txBody>
                  <a:tcPr marL="92354" marR="92354" anchor="ctr"/>
                </a:tc>
                <a:extLst>
                  <a:ext uri="{0D108BD9-81ED-4DB2-BD59-A6C34878D82A}">
                    <a16:rowId xmlns:a16="http://schemas.microsoft.com/office/drawing/2014/main" val="2933095510"/>
                  </a:ext>
                </a:extLst>
              </a:tr>
              <a:tr h="1092407">
                <a:tc>
                  <a:txBody>
                    <a:bodyPr/>
                    <a:lstStyle/>
                    <a:p>
                      <a:r>
                        <a:rPr lang="en-CA" sz="2000"/>
                        <a:t>Avg Glucose Level</a:t>
                      </a:r>
                    </a:p>
                  </a:txBody>
                  <a:tcPr marL="92354" marR="92354" anchor="ctr"/>
                </a:tc>
                <a:tc>
                  <a:txBody>
                    <a:bodyPr/>
                    <a:lstStyle/>
                    <a:p>
                      <a:r>
                        <a:rPr lang="en-CA" sz="2000"/>
                        <a:t>5110</a:t>
                      </a:r>
                    </a:p>
                  </a:txBody>
                  <a:tcPr marL="92354" marR="92354" anchor="ctr"/>
                </a:tc>
                <a:tc>
                  <a:txBody>
                    <a:bodyPr/>
                    <a:lstStyle/>
                    <a:p>
                      <a:r>
                        <a:rPr lang="en-CA" sz="2000"/>
                        <a:t>106.15</a:t>
                      </a:r>
                    </a:p>
                  </a:txBody>
                  <a:tcPr marL="92354" marR="92354" anchor="ctr"/>
                </a:tc>
                <a:tc>
                  <a:txBody>
                    <a:bodyPr/>
                    <a:lstStyle/>
                    <a:p>
                      <a:r>
                        <a:rPr lang="en-CA" sz="2000"/>
                        <a:t>45.28</a:t>
                      </a:r>
                    </a:p>
                  </a:txBody>
                  <a:tcPr marL="92354" marR="92354" anchor="ctr"/>
                </a:tc>
                <a:tc>
                  <a:txBody>
                    <a:bodyPr/>
                    <a:lstStyle/>
                    <a:p>
                      <a:r>
                        <a:rPr lang="en-CA" sz="2000"/>
                        <a:t>55.12</a:t>
                      </a:r>
                    </a:p>
                  </a:txBody>
                  <a:tcPr marL="92354" marR="92354" anchor="ctr"/>
                </a:tc>
                <a:tc>
                  <a:txBody>
                    <a:bodyPr/>
                    <a:lstStyle/>
                    <a:p>
                      <a:r>
                        <a:rPr lang="en-CA" sz="2000"/>
                        <a:t>77.245</a:t>
                      </a:r>
                    </a:p>
                  </a:txBody>
                  <a:tcPr marL="92354" marR="92354" anchor="ctr"/>
                </a:tc>
                <a:tc>
                  <a:txBody>
                    <a:bodyPr/>
                    <a:lstStyle/>
                    <a:p>
                      <a:r>
                        <a:rPr lang="en-CA" sz="2000"/>
                        <a:t>91.885</a:t>
                      </a:r>
                    </a:p>
                  </a:txBody>
                  <a:tcPr marL="92354" marR="92354" anchor="ctr"/>
                </a:tc>
                <a:tc>
                  <a:txBody>
                    <a:bodyPr/>
                    <a:lstStyle/>
                    <a:p>
                      <a:r>
                        <a:rPr lang="en-CA" sz="2000"/>
                        <a:t>114.09</a:t>
                      </a:r>
                    </a:p>
                  </a:txBody>
                  <a:tcPr marL="92354" marR="92354" anchor="ctr"/>
                </a:tc>
                <a:tc>
                  <a:txBody>
                    <a:bodyPr/>
                    <a:lstStyle/>
                    <a:p>
                      <a:r>
                        <a:rPr lang="en-CA" sz="2000"/>
                        <a:t>271.74</a:t>
                      </a:r>
                    </a:p>
                  </a:txBody>
                  <a:tcPr marL="92354" marR="92354" anchor="ctr"/>
                </a:tc>
                <a:extLst>
                  <a:ext uri="{0D108BD9-81ED-4DB2-BD59-A6C34878D82A}">
                    <a16:rowId xmlns:a16="http://schemas.microsoft.com/office/drawing/2014/main" val="3078401280"/>
                  </a:ext>
                </a:extLst>
              </a:tr>
              <a:tr h="436963">
                <a:tc>
                  <a:txBody>
                    <a:bodyPr/>
                    <a:lstStyle/>
                    <a:p>
                      <a:r>
                        <a:rPr lang="en-CA" sz="2000"/>
                        <a:t>BMI</a:t>
                      </a:r>
                    </a:p>
                  </a:txBody>
                  <a:tcPr marL="92354" marR="92354" anchor="ctr"/>
                </a:tc>
                <a:tc>
                  <a:txBody>
                    <a:bodyPr/>
                    <a:lstStyle/>
                    <a:p>
                      <a:r>
                        <a:rPr lang="en-CA" sz="2000"/>
                        <a:t>4909</a:t>
                      </a:r>
                    </a:p>
                  </a:txBody>
                  <a:tcPr marL="92354" marR="92354" anchor="ctr"/>
                </a:tc>
                <a:tc>
                  <a:txBody>
                    <a:bodyPr/>
                    <a:lstStyle/>
                    <a:p>
                      <a:r>
                        <a:rPr lang="en-CA" sz="2000"/>
                        <a:t>28.89</a:t>
                      </a:r>
                    </a:p>
                  </a:txBody>
                  <a:tcPr marL="92354" marR="92354" anchor="ctr"/>
                </a:tc>
                <a:tc>
                  <a:txBody>
                    <a:bodyPr/>
                    <a:lstStyle/>
                    <a:p>
                      <a:r>
                        <a:rPr lang="en-CA" sz="2000"/>
                        <a:t>7.85</a:t>
                      </a:r>
                    </a:p>
                  </a:txBody>
                  <a:tcPr marL="92354" marR="92354" anchor="ctr"/>
                </a:tc>
                <a:tc>
                  <a:txBody>
                    <a:bodyPr/>
                    <a:lstStyle/>
                    <a:p>
                      <a:r>
                        <a:rPr lang="en-CA" sz="2000"/>
                        <a:t>10.30</a:t>
                      </a:r>
                    </a:p>
                  </a:txBody>
                  <a:tcPr marL="92354" marR="92354" anchor="ctr"/>
                </a:tc>
                <a:tc>
                  <a:txBody>
                    <a:bodyPr/>
                    <a:lstStyle/>
                    <a:p>
                      <a:r>
                        <a:rPr lang="en-CA" sz="2000"/>
                        <a:t>23.500</a:t>
                      </a:r>
                    </a:p>
                  </a:txBody>
                  <a:tcPr marL="92354" marR="92354" anchor="ctr"/>
                </a:tc>
                <a:tc>
                  <a:txBody>
                    <a:bodyPr/>
                    <a:lstStyle/>
                    <a:p>
                      <a:r>
                        <a:rPr lang="en-CA" sz="2000"/>
                        <a:t>28.100</a:t>
                      </a:r>
                    </a:p>
                  </a:txBody>
                  <a:tcPr marL="92354" marR="92354" anchor="ctr"/>
                </a:tc>
                <a:tc>
                  <a:txBody>
                    <a:bodyPr/>
                    <a:lstStyle/>
                    <a:p>
                      <a:r>
                        <a:rPr lang="en-CA" sz="2000"/>
                        <a:t>33.10</a:t>
                      </a:r>
                    </a:p>
                  </a:txBody>
                  <a:tcPr marL="92354" marR="92354" anchor="ctr"/>
                </a:tc>
                <a:tc>
                  <a:txBody>
                    <a:bodyPr/>
                    <a:lstStyle/>
                    <a:p>
                      <a:r>
                        <a:rPr lang="en-CA" sz="2000" dirty="0"/>
                        <a:t>97.60</a:t>
                      </a:r>
                    </a:p>
                  </a:txBody>
                  <a:tcPr marL="92354" marR="92354" anchor="ctr"/>
                </a:tc>
                <a:extLst>
                  <a:ext uri="{0D108BD9-81ED-4DB2-BD59-A6C34878D82A}">
                    <a16:rowId xmlns:a16="http://schemas.microsoft.com/office/drawing/2014/main" val="2677038265"/>
                  </a:ext>
                </a:extLst>
              </a:tr>
            </a:tbl>
          </a:graphicData>
        </a:graphic>
      </p:graphicFrame>
      <p:sp>
        <p:nvSpPr>
          <p:cNvPr id="12" name="TextBox 11">
            <a:extLst>
              <a:ext uri="{FF2B5EF4-FFF2-40B4-BE49-F238E27FC236}">
                <a16:creationId xmlns:a16="http://schemas.microsoft.com/office/drawing/2014/main" id="{9F4020DE-C497-6CE7-3DB8-2B5221835403}"/>
              </a:ext>
            </a:extLst>
          </p:cNvPr>
          <p:cNvSpPr txBox="1"/>
          <p:nvPr/>
        </p:nvSpPr>
        <p:spPr>
          <a:xfrm>
            <a:off x="4038600" y="7392419"/>
            <a:ext cx="11892776" cy="1199944"/>
          </a:xfrm>
          <a:prstGeom prst="rect">
            <a:avLst/>
          </a:prstGeom>
          <a:noFill/>
        </p:spPr>
        <p:txBody>
          <a:bodyPr wrap="square">
            <a:spAutoFit/>
          </a:bodyPr>
          <a:lstStyle/>
          <a:p>
            <a:r>
              <a:rPr lang="en-US" sz="2399" spc="-23" dirty="0">
                <a:solidFill>
                  <a:srgbClr val="000000"/>
                </a:solidFill>
                <a:latin typeface="Assistant"/>
              </a:rPr>
              <a:t>The table above displays key descriptive statistics for our health dataset, providing insights into the age, hypertension, heart disease prevalence, average glucose levels, and BMI of the studied population.</a:t>
            </a:r>
            <a:endParaRPr lang="en-CA" sz="2399" spc="-23" dirty="0">
              <a:solidFill>
                <a:srgbClr val="000000"/>
              </a:solidFill>
              <a:latin typeface="Assistant"/>
            </a:endParaRPr>
          </a:p>
        </p:txBody>
      </p:sp>
    </p:spTree>
    <p:extLst>
      <p:ext uri="{BB962C8B-B14F-4D97-AF65-F5344CB8AC3E}">
        <p14:creationId xmlns:p14="http://schemas.microsoft.com/office/powerpoint/2010/main" val="2951180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199663">
            <a:off x="13136245" y="-4040643"/>
            <a:ext cx="9366851" cy="8957051"/>
          </a:xfrm>
          <a:custGeom>
            <a:avLst/>
            <a:gdLst/>
            <a:ahLst/>
            <a:cxnLst/>
            <a:rect l="l" t="t" r="r" b="b"/>
            <a:pathLst>
              <a:path w="9366851" h="8957051">
                <a:moveTo>
                  <a:pt x="0" y="0"/>
                </a:moveTo>
                <a:lnTo>
                  <a:pt x="9366851" y="0"/>
                </a:lnTo>
                <a:lnTo>
                  <a:pt x="9366851" y="8957051"/>
                </a:lnTo>
                <a:lnTo>
                  <a:pt x="0" y="8957051"/>
                </a:lnTo>
                <a:lnTo>
                  <a:pt x="0" y="0"/>
                </a:lnTo>
                <a:close/>
              </a:path>
            </a:pathLst>
          </a:custGeom>
          <a:blipFill>
            <a:blip r:embed="rId2"/>
            <a:stretch>
              <a:fillRect/>
            </a:stretch>
          </a:blipFill>
        </p:spPr>
        <p:txBody>
          <a:bodyPr/>
          <a:lstStyle/>
          <a:p>
            <a:endParaRPr lang="en-US"/>
          </a:p>
        </p:txBody>
      </p:sp>
      <p:sp>
        <p:nvSpPr>
          <p:cNvPr id="3" name="Freeform 3"/>
          <p:cNvSpPr/>
          <p:nvPr/>
        </p:nvSpPr>
        <p:spPr>
          <a:xfrm rot="-2715964">
            <a:off x="14635296" y="2779072"/>
            <a:ext cx="2207918" cy="2092002"/>
          </a:xfrm>
          <a:custGeom>
            <a:avLst/>
            <a:gdLst/>
            <a:ahLst/>
            <a:cxnLst/>
            <a:rect l="l" t="t" r="r" b="b"/>
            <a:pathLst>
              <a:path w="2207918" h="2092002">
                <a:moveTo>
                  <a:pt x="0" y="0"/>
                </a:moveTo>
                <a:lnTo>
                  <a:pt x="2207918" y="0"/>
                </a:lnTo>
                <a:lnTo>
                  <a:pt x="2207918" y="2092003"/>
                </a:lnTo>
                <a:lnTo>
                  <a:pt x="0" y="2092003"/>
                </a:lnTo>
                <a:lnTo>
                  <a:pt x="0" y="0"/>
                </a:lnTo>
                <a:close/>
              </a:path>
            </a:pathLst>
          </a:custGeom>
          <a:blipFill>
            <a:blip r:embed="rId3"/>
            <a:stretch>
              <a:fillRect/>
            </a:stretch>
          </a:blipFill>
        </p:spPr>
        <p:txBody>
          <a:bodyPr/>
          <a:lstStyle/>
          <a:p>
            <a:endParaRPr lang="en-US"/>
          </a:p>
        </p:txBody>
      </p:sp>
      <p:sp>
        <p:nvSpPr>
          <p:cNvPr id="4" name="Freeform 4"/>
          <p:cNvSpPr/>
          <p:nvPr/>
        </p:nvSpPr>
        <p:spPr>
          <a:xfrm rot="-394911">
            <a:off x="16493967" y="7522159"/>
            <a:ext cx="5163362" cy="4892285"/>
          </a:xfrm>
          <a:custGeom>
            <a:avLst/>
            <a:gdLst/>
            <a:ahLst/>
            <a:cxnLst/>
            <a:rect l="l" t="t" r="r" b="b"/>
            <a:pathLst>
              <a:path w="5163362" h="4892285">
                <a:moveTo>
                  <a:pt x="0" y="0"/>
                </a:moveTo>
                <a:lnTo>
                  <a:pt x="5163361" y="0"/>
                </a:lnTo>
                <a:lnTo>
                  <a:pt x="5163361" y="4892285"/>
                </a:lnTo>
                <a:lnTo>
                  <a:pt x="0" y="4892285"/>
                </a:lnTo>
                <a:lnTo>
                  <a:pt x="0" y="0"/>
                </a:lnTo>
                <a:close/>
              </a:path>
            </a:pathLst>
          </a:custGeom>
          <a:blipFill>
            <a:blip r:embed="rId3"/>
            <a:stretch>
              <a:fillRect/>
            </a:stretch>
          </a:blipFill>
        </p:spPr>
        <p:txBody>
          <a:bodyPr/>
          <a:lstStyle/>
          <a:p>
            <a:endParaRPr lang="en-US"/>
          </a:p>
        </p:txBody>
      </p:sp>
      <p:grpSp>
        <p:nvGrpSpPr>
          <p:cNvPr id="5" name="Group 5"/>
          <p:cNvGrpSpPr/>
          <p:nvPr/>
        </p:nvGrpSpPr>
        <p:grpSpPr>
          <a:xfrm>
            <a:off x="1219200" y="650669"/>
            <a:ext cx="11658600" cy="8455231"/>
            <a:chOff x="0" y="-697709"/>
            <a:chExt cx="15544800" cy="3677724"/>
          </a:xfrm>
        </p:grpSpPr>
        <p:sp>
          <p:nvSpPr>
            <p:cNvPr id="6" name="TextBox 6"/>
            <p:cNvSpPr txBox="1"/>
            <p:nvPr/>
          </p:nvSpPr>
          <p:spPr>
            <a:xfrm>
              <a:off x="0" y="1364530"/>
              <a:ext cx="13649816" cy="1615485"/>
            </a:xfrm>
            <a:prstGeom prst="rect">
              <a:avLst/>
            </a:prstGeom>
          </p:spPr>
          <p:txBody>
            <a:bodyPr lIns="0" tIns="0" rIns="0" bIns="0" rtlCol="0" anchor="t">
              <a:spAutoFit/>
            </a:bodyPr>
            <a:lstStyle/>
            <a:p>
              <a:pPr>
                <a:lnSpc>
                  <a:spcPts val="9440"/>
                </a:lnSpc>
              </a:pPr>
              <a:endParaRPr lang="en-US" sz="8000" dirty="0">
                <a:solidFill>
                  <a:srgbClr val="000000"/>
                </a:solidFill>
                <a:latin typeface="HK Grotesk Bold"/>
              </a:endParaRPr>
            </a:p>
          </p:txBody>
        </p:sp>
        <p:sp>
          <p:nvSpPr>
            <p:cNvPr id="7" name="TextBox 7"/>
            <p:cNvSpPr txBox="1"/>
            <p:nvPr/>
          </p:nvSpPr>
          <p:spPr>
            <a:xfrm>
              <a:off x="203200" y="-697709"/>
              <a:ext cx="15341600" cy="870418"/>
            </a:xfrm>
            <a:prstGeom prst="rect">
              <a:avLst/>
            </a:prstGeom>
          </p:spPr>
          <p:txBody>
            <a:bodyPr wrap="square" lIns="0" tIns="0" rIns="0" bIns="0" rtlCol="0" anchor="t">
              <a:spAutoFit/>
            </a:bodyPr>
            <a:lstStyle/>
            <a:p>
              <a:pPr>
                <a:lnSpc>
                  <a:spcPts val="8345"/>
                </a:lnSpc>
              </a:pPr>
              <a:r>
                <a:rPr lang="en-US" sz="6600" dirty="0">
                  <a:solidFill>
                    <a:srgbClr val="731F7D"/>
                  </a:solidFill>
                  <a:latin typeface="HK Grotesk Bold"/>
                </a:rPr>
                <a:t>Missing Data</a:t>
              </a:r>
            </a:p>
            <a:p>
              <a:pPr>
                <a:lnSpc>
                  <a:spcPts val="8345"/>
                </a:lnSpc>
              </a:pPr>
              <a:r>
                <a:rPr lang="en-US" sz="3600" dirty="0">
                  <a:solidFill>
                    <a:srgbClr val="731F7D"/>
                  </a:solidFill>
                  <a:latin typeface="HK Grotesk Bold"/>
                </a:rPr>
                <a:t>Effective Imputation of Missing Data in '</a:t>
              </a:r>
              <a:r>
                <a:rPr lang="en-US" sz="3600" dirty="0" err="1">
                  <a:solidFill>
                    <a:srgbClr val="731F7D"/>
                  </a:solidFill>
                  <a:latin typeface="HK Grotesk Bold"/>
                </a:rPr>
                <a:t>bmi</a:t>
              </a:r>
              <a:r>
                <a:rPr lang="en-US" sz="3600" dirty="0">
                  <a:solidFill>
                    <a:srgbClr val="731F7D"/>
                  </a:solidFill>
                  <a:latin typeface="HK Grotesk Bold"/>
                </a:rPr>
                <a:t>' Column</a:t>
              </a:r>
            </a:p>
          </p:txBody>
        </p:sp>
      </p:grpSp>
      <p:sp>
        <p:nvSpPr>
          <p:cNvPr id="9" name="TextBox 8">
            <a:extLst>
              <a:ext uri="{FF2B5EF4-FFF2-40B4-BE49-F238E27FC236}">
                <a16:creationId xmlns:a16="http://schemas.microsoft.com/office/drawing/2014/main" id="{6ACE58D8-9308-EA9C-E99A-17EE3E7797B9}"/>
              </a:ext>
            </a:extLst>
          </p:cNvPr>
          <p:cNvSpPr txBox="1"/>
          <p:nvPr/>
        </p:nvSpPr>
        <p:spPr>
          <a:xfrm>
            <a:off x="1277698" y="3238500"/>
            <a:ext cx="11881624" cy="2862322"/>
          </a:xfrm>
          <a:prstGeom prst="rect">
            <a:avLst/>
          </a:prstGeom>
          <a:noFill/>
        </p:spPr>
        <p:txBody>
          <a:bodyPr wrap="square">
            <a:spAutoFit/>
          </a:bodyPr>
          <a:lstStyle/>
          <a:p>
            <a:pPr marL="342900" indent="-342900">
              <a:buFont typeface="Arial" panose="020B0604020202020204" pitchFamily="34" charset="0"/>
              <a:buChar char="•"/>
            </a:pPr>
            <a:r>
              <a:rPr lang="en-US" sz="2000" dirty="0">
                <a:latin typeface="Assistant" pitchFamily="2" charset="-79"/>
                <a:cs typeface="Assistant" pitchFamily="2" charset="-79"/>
              </a:rPr>
              <a:t>Identified 201 missing values in the '</a:t>
            </a:r>
            <a:r>
              <a:rPr lang="en-US" sz="2000" dirty="0" err="1">
                <a:latin typeface="Assistant" pitchFamily="2" charset="-79"/>
                <a:cs typeface="Assistant" pitchFamily="2" charset="-79"/>
              </a:rPr>
              <a:t>bmi</a:t>
            </a:r>
            <a:r>
              <a:rPr lang="en-US" sz="2000" dirty="0">
                <a:latin typeface="Assistant" pitchFamily="2" charset="-79"/>
                <a:cs typeface="Assistant" pitchFamily="2" charset="-79"/>
              </a:rPr>
              <a:t>' column, necessitating data imputation for accurate analysis.</a:t>
            </a:r>
          </a:p>
          <a:p>
            <a:pPr marL="342900" indent="-342900">
              <a:buFont typeface="Arial" panose="020B0604020202020204" pitchFamily="34" charset="0"/>
              <a:buChar char="•"/>
            </a:pPr>
            <a:endParaRPr lang="en-US" sz="2000" dirty="0">
              <a:latin typeface="Assistant" pitchFamily="2" charset="-79"/>
              <a:cs typeface="Assistant" pitchFamily="2" charset="-79"/>
            </a:endParaRPr>
          </a:p>
          <a:p>
            <a:pPr marL="342900" indent="-342900">
              <a:buFont typeface="Arial" panose="020B0604020202020204" pitchFamily="34" charset="0"/>
              <a:buChar char="•"/>
            </a:pPr>
            <a:r>
              <a:rPr lang="en-US" sz="2000" dirty="0">
                <a:latin typeface="Assistant" pitchFamily="2" charset="-79"/>
                <a:cs typeface="Assistant" pitchFamily="2" charset="-79"/>
              </a:rPr>
              <a:t>Implemented mean imputation using </a:t>
            </a:r>
            <a:r>
              <a:rPr lang="en-US" sz="2000" dirty="0" err="1">
                <a:latin typeface="Assistant" pitchFamily="2" charset="-79"/>
                <a:cs typeface="Assistant" pitchFamily="2" charset="-79"/>
              </a:rPr>
              <a:t>SimpleImputer</a:t>
            </a:r>
            <a:r>
              <a:rPr lang="en-US" sz="2000" dirty="0">
                <a:latin typeface="Assistant" pitchFamily="2" charset="-79"/>
                <a:cs typeface="Assistant" pitchFamily="2" charset="-79"/>
              </a:rPr>
              <a:t> to maintain statistical integrity of the dataset.</a:t>
            </a:r>
          </a:p>
          <a:p>
            <a:pPr marL="342900" indent="-342900">
              <a:buFont typeface="Arial" panose="020B0604020202020204" pitchFamily="34" charset="0"/>
              <a:buChar char="•"/>
            </a:pPr>
            <a:endParaRPr lang="en-US" sz="2000" dirty="0">
              <a:latin typeface="Assistant" pitchFamily="2" charset="-79"/>
              <a:cs typeface="Assistant" pitchFamily="2" charset="-79"/>
            </a:endParaRPr>
          </a:p>
          <a:p>
            <a:pPr marL="342900" indent="-342900">
              <a:buFont typeface="Arial" panose="020B0604020202020204" pitchFamily="34" charset="0"/>
              <a:buChar char="•"/>
            </a:pPr>
            <a:r>
              <a:rPr lang="en-US" sz="2000" dirty="0">
                <a:latin typeface="Assistant" pitchFamily="2" charset="-79"/>
                <a:cs typeface="Assistant" pitchFamily="2" charset="-79"/>
              </a:rPr>
              <a:t>Executed imputation effectively, ensuring no missing values remain in the '</a:t>
            </a:r>
            <a:r>
              <a:rPr lang="en-US" sz="2000" dirty="0" err="1">
                <a:latin typeface="Assistant" pitchFamily="2" charset="-79"/>
                <a:cs typeface="Assistant" pitchFamily="2" charset="-79"/>
              </a:rPr>
              <a:t>bmi</a:t>
            </a:r>
            <a:r>
              <a:rPr lang="en-US" sz="2000" dirty="0">
                <a:latin typeface="Assistant" pitchFamily="2" charset="-79"/>
                <a:cs typeface="Assistant" pitchFamily="2" charset="-79"/>
              </a:rPr>
              <a:t>' column.</a:t>
            </a:r>
          </a:p>
          <a:p>
            <a:pPr marL="342900" indent="-342900">
              <a:buFont typeface="Arial" panose="020B0604020202020204" pitchFamily="34" charset="0"/>
              <a:buChar char="•"/>
            </a:pPr>
            <a:endParaRPr lang="en-US" sz="2000" dirty="0">
              <a:latin typeface="Assistant" pitchFamily="2" charset="-79"/>
              <a:cs typeface="Assistant" pitchFamily="2" charset="-79"/>
            </a:endParaRPr>
          </a:p>
          <a:p>
            <a:pPr marL="342900" indent="-342900">
              <a:buFont typeface="Arial" panose="020B0604020202020204" pitchFamily="34" charset="0"/>
              <a:buChar char="•"/>
            </a:pPr>
            <a:r>
              <a:rPr lang="en-US" sz="2000" dirty="0">
                <a:latin typeface="Assistant" pitchFamily="2" charset="-79"/>
                <a:cs typeface="Assistant" pitchFamily="2" charset="-79"/>
              </a:rPr>
              <a:t>Confirmed successful data imputation with </a:t>
            </a:r>
            <a:r>
              <a:rPr lang="en-US" sz="2000" dirty="0" err="1">
                <a:latin typeface="Assistant" pitchFamily="2" charset="-79"/>
                <a:cs typeface="Assistant" pitchFamily="2" charset="-79"/>
              </a:rPr>
              <a:t>df.isnull</a:t>
            </a:r>
            <a:r>
              <a:rPr lang="en-US" sz="2000" dirty="0">
                <a:latin typeface="Assistant" pitchFamily="2" charset="-79"/>
                <a:cs typeface="Assistant" pitchFamily="2" charset="-79"/>
              </a:rPr>
              <a:t>().sum(), indicating zero missing values post-process.</a:t>
            </a:r>
          </a:p>
          <a:p>
            <a:pPr marL="342900" indent="-342900">
              <a:buFont typeface="Arial" panose="020B0604020202020204" pitchFamily="34" charset="0"/>
              <a:buChar char="•"/>
            </a:pPr>
            <a:endParaRPr lang="en-US" sz="2000" dirty="0">
              <a:latin typeface="Assistant" pitchFamily="2" charset="-79"/>
              <a:cs typeface="Assistant" pitchFamily="2" charset="-79"/>
            </a:endParaRPr>
          </a:p>
          <a:p>
            <a:pPr marL="342900" indent="-342900">
              <a:buFont typeface="Arial" panose="020B0604020202020204" pitchFamily="34" charset="0"/>
              <a:buChar char="•"/>
            </a:pPr>
            <a:endParaRPr lang="en-CA" sz="2000" dirty="0">
              <a:latin typeface="Assistant" pitchFamily="2" charset="-79"/>
              <a:cs typeface="Assistant" pitchFamily="2" charset="-79"/>
            </a:endParaRPr>
          </a:p>
        </p:txBody>
      </p:sp>
      <p:pic>
        <p:nvPicPr>
          <p:cNvPr id="14" name="Picture 13">
            <a:extLst>
              <a:ext uri="{FF2B5EF4-FFF2-40B4-BE49-F238E27FC236}">
                <a16:creationId xmlns:a16="http://schemas.microsoft.com/office/drawing/2014/main" id="{D3397BE2-89B6-78AC-95E5-B7B1234D1508}"/>
              </a:ext>
            </a:extLst>
          </p:cNvPr>
          <p:cNvPicPr>
            <a:picLocks noChangeAspect="1"/>
          </p:cNvPicPr>
          <p:nvPr/>
        </p:nvPicPr>
        <p:blipFill>
          <a:blip r:embed="rId4"/>
          <a:stretch>
            <a:fillRect/>
          </a:stretch>
        </p:blipFill>
        <p:spPr>
          <a:xfrm>
            <a:off x="4419600" y="6401873"/>
            <a:ext cx="12346210" cy="2193926"/>
          </a:xfrm>
          <a:prstGeom prst="rect">
            <a:avLst/>
          </a:prstGeom>
        </p:spPr>
      </p:pic>
    </p:spTree>
    <p:extLst>
      <p:ext uri="{BB962C8B-B14F-4D97-AF65-F5344CB8AC3E}">
        <p14:creationId xmlns:p14="http://schemas.microsoft.com/office/powerpoint/2010/main" val="23211770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199663">
            <a:off x="13136245" y="-4040643"/>
            <a:ext cx="9366851" cy="8957051"/>
          </a:xfrm>
          <a:custGeom>
            <a:avLst/>
            <a:gdLst/>
            <a:ahLst/>
            <a:cxnLst/>
            <a:rect l="l" t="t" r="r" b="b"/>
            <a:pathLst>
              <a:path w="9366851" h="8957051">
                <a:moveTo>
                  <a:pt x="0" y="0"/>
                </a:moveTo>
                <a:lnTo>
                  <a:pt x="9366851" y="0"/>
                </a:lnTo>
                <a:lnTo>
                  <a:pt x="9366851" y="8957051"/>
                </a:lnTo>
                <a:lnTo>
                  <a:pt x="0" y="8957051"/>
                </a:lnTo>
                <a:lnTo>
                  <a:pt x="0" y="0"/>
                </a:lnTo>
                <a:close/>
              </a:path>
            </a:pathLst>
          </a:custGeom>
          <a:blipFill>
            <a:blip r:embed="rId2"/>
            <a:stretch>
              <a:fillRect/>
            </a:stretch>
          </a:blipFill>
        </p:spPr>
        <p:txBody>
          <a:bodyPr/>
          <a:lstStyle/>
          <a:p>
            <a:endParaRPr lang="en-US"/>
          </a:p>
        </p:txBody>
      </p:sp>
      <p:sp>
        <p:nvSpPr>
          <p:cNvPr id="3" name="Freeform 3"/>
          <p:cNvSpPr/>
          <p:nvPr/>
        </p:nvSpPr>
        <p:spPr>
          <a:xfrm rot="-2715964">
            <a:off x="14665486" y="2544021"/>
            <a:ext cx="2207918" cy="2092002"/>
          </a:xfrm>
          <a:custGeom>
            <a:avLst/>
            <a:gdLst/>
            <a:ahLst/>
            <a:cxnLst/>
            <a:rect l="l" t="t" r="r" b="b"/>
            <a:pathLst>
              <a:path w="2207918" h="2092002">
                <a:moveTo>
                  <a:pt x="0" y="0"/>
                </a:moveTo>
                <a:lnTo>
                  <a:pt x="2207918" y="0"/>
                </a:lnTo>
                <a:lnTo>
                  <a:pt x="2207918" y="2092003"/>
                </a:lnTo>
                <a:lnTo>
                  <a:pt x="0" y="2092003"/>
                </a:lnTo>
                <a:lnTo>
                  <a:pt x="0" y="0"/>
                </a:lnTo>
                <a:close/>
              </a:path>
            </a:pathLst>
          </a:custGeom>
          <a:blipFill>
            <a:blip r:embed="rId3"/>
            <a:stretch>
              <a:fillRect/>
            </a:stretch>
          </a:blipFill>
        </p:spPr>
        <p:txBody>
          <a:bodyPr/>
          <a:lstStyle/>
          <a:p>
            <a:endParaRPr lang="en-US"/>
          </a:p>
        </p:txBody>
      </p:sp>
      <p:sp>
        <p:nvSpPr>
          <p:cNvPr id="4" name="Freeform 4"/>
          <p:cNvSpPr/>
          <p:nvPr/>
        </p:nvSpPr>
        <p:spPr>
          <a:xfrm rot="-394911">
            <a:off x="16874967" y="7410728"/>
            <a:ext cx="5163362" cy="4892285"/>
          </a:xfrm>
          <a:custGeom>
            <a:avLst/>
            <a:gdLst/>
            <a:ahLst/>
            <a:cxnLst/>
            <a:rect l="l" t="t" r="r" b="b"/>
            <a:pathLst>
              <a:path w="5163362" h="4892285">
                <a:moveTo>
                  <a:pt x="0" y="0"/>
                </a:moveTo>
                <a:lnTo>
                  <a:pt x="5163361" y="0"/>
                </a:lnTo>
                <a:lnTo>
                  <a:pt x="5163361" y="4892285"/>
                </a:lnTo>
                <a:lnTo>
                  <a:pt x="0" y="4892285"/>
                </a:lnTo>
                <a:lnTo>
                  <a:pt x="0" y="0"/>
                </a:lnTo>
                <a:close/>
              </a:path>
            </a:pathLst>
          </a:custGeom>
          <a:blipFill>
            <a:blip r:embed="rId3"/>
            <a:stretch>
              <a:fillRect/>
            </a:stretch>
          </a:blipFill>
        </p:spPr>
        <p:txBody>
          <a:bodyPr/>
          <a:lstStyle/>
          <a:p>
            <a:endParaRPr lang="en-US"/>
          </a:p>
        </p:txBody>
      </p:sp>
      <p:pic>
        <p:nvPicPr>
          <p:cNvPr id="8" name="Content Placeholder 4" descr="A diagram of a blood glucose level&#10;&#10;Description automatically generated">
            <a:extLst>
              <a:ext uri="{FF2B5EF4-FFF2-40B4-BE49-F238E27FC236}">
                <a16:creationId xmlns:a16="http://schemas.microsoft.com/office/drawing/2014/main" id="{4172CCE0-B0F9-E1AE-CF95-76648BD1B3D0}"/>
              </a:ext>
            </a:extLst>
          </p:cNvPr>
          <p:cNvPicPr>
            <a:picLocks noChangeAspect="1"/>
          </p:cNvPicPr>
          <p:nvPr/>
        </p:nvPicPr>
        <p:blipFill rotWithShape="1">
          <a:blip r:embed="rId4"/>
          <a:srcRect t="2909" r="-1" b="150"/>
          <a:stretch/>
        </p:blipFill>
        <p:spPr>
          <a:xfrm>
            <a:off x="533400" y="4610100"/>
            <a:ext cx="16272095" cy="524494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a:extLst>
              <a:ext uri="{FF2B5EF4-FFF2-40B4-BE49-F238E27FC236}">
                <a16:creationId xmlns:a16="http://schemas.microsoft.com/office/drawing/2014/main" id="{C7DD3E1E-4375-5E93-9288-ACF0239EDAC0}"/>
              </a:ext>
            </a:extLst>
          </p:cNvPr>
          <p:cNvSpPr txBox="1"/>
          <p:nvPr/>
        </p:nvSpPr>
        <p:spPr>
          <a:xfrm>
            <a:off x="533400" y="602487"/>
            <a:ext cx="13563600" cy="800860"/>
          </a:xfrm>
          <a:prstGeom prst="rect">
            <a:avLst/>
          </a:prstGeom>
        </p:spPr>
        <p:txBody>
          <a:bodyPr wrap="square" lIns="0" tIns="0" rIns="0" bIns="0" rtlCol="0" anchor="t">
            <a:spAutoFit/>
          </a:bodyPr>
          <a:lstStyle/>
          <a:p>
            <a:pPr marL="0" lvl="0" indent="0" algn="l">
              <a:lnSpc>
                <a:spcPts val="5543"/>
              </a:lnSpc>
              <a:spcBef>
                <a:spcPct val="0"/>
              </a:spcBef>
            </a:pPr>
            <a:r>
              <a:rPr lang="en-CA" sz="7072" dirty="0">
                <a:solidFill>
                  <a:srgbClr val="731F7D"/>
                </a:solidFill>
                <a:latin typeface="HK Grotesk Bold"/>
              </a:rPr>
              <a:t>Data Exploration</a:t>
            </a:r>
            <a:endParaRPr lang="en-US" sz="7072" dirty="0">
              <a:solidFill>
                <a:srgbClr val="731F7D"/>
              </a:solidFill>
              <a:latin typeface="HK Grotesk Bold"/>
            </a:endParaRPr>
          </a:p>
        </p:txBody>
      </p:sp>
      <p:sp>
        <p:nvSpPr>
          <p:cNvPr id="11" name="TextBox 10">
            <a:extLst>
              <a:ext uri="{FF2B5EF4-FFF2-40B4-BE49-F238E27FC236}">
                <a16:creationId xmlns:a16="http://schemas.microsoft.com/office/drawing/2014/main" id="{510AEDA4-F58D-59F0-234B-96154680932F}"/>
              </a:ext>
            </a:extLst>
          </p:cNvPr>
          <p:cNvSpPr txBox="1"/>
          <p:nvPr/>
        </p:nvSpPr>
        <p:spPr>
          <a:xfrm>
            <a:off x="533400" y="2215719"/>
            <a:ext cx="13030200" cy="1631216"/>
          </a:xfrm>
          <a:prstGeom prst="rect">
            <a:avLst/>
          </a:prstGeom>
          <a:noFill/>
        </p:spPr>
        <p:txBody>
          <a:bodyPr wrap="square">
            <a:spAutoFit/>
          </a:bodyPr>
          <a:lstStyle/>
          <a:p>
            <a:pPr algn="just"/>
            <a:r>
              <a:rPr lang="en-CA" sz="2000" b="0" i="0" dirty="0">
                <a:effectLst/>
                <a:latin typeface="Assistant" pitchFamily="2" charset="-79"/>
                <a:cs typeface="Assistant" pitchFamily="2" charset="-79"/>
              </a:rPr>
              <a:t>Understanding the distribution of numeric variables is crucial for modeling and analyzing data effectively. It enables the selection of appropriate statistical methods, accurate prediction, and valid conclusions. The choice of a specific distribution depends on the data characteristics and analysis assumptions. In our case, the positively skewed distributions of BMI and glucose levels are represented in the graph, highlighting key insights into age, glucose, and BMI relationships</a:t>
            </a:r>
          </a:p>
          <a:p>
            <a:pPr algn="just"/>
            <a:endParaRPr lang="en-CA" sz="2000" dirty="0">
              <a:latin typeface="Assistant" pitchFamily="2" charset="-79"/>
              <a:cs typeface="Assistant" pitchFamily="2" charset="-79"/>
            </a:endParaRPr>
          </a:p>
        </p:txBody>
      </p:sp>
    </p:spTree>
    <p:extLst>
      <p:ext uri="{BB962C8B-B14F-4D97-AF65-F5344CB8AC3E}">
        <p14:creationId xmlns:p14="http://schemas.microsoft.com/office/powerpoint/2010/main" val="21722793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TotalTime>
  <Words>1896</Words>
  <Application>Microsoft Office PowerPoint</Application>
  <PresentationFormat>Custom</PresentationFormat>
  <Paragraphs>163</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Assistant</vt:lpstr>
      <vt:lpstr>Halant Medium</vt:lpstr>
      <vt:lpstr>Arial</vt:lpstr>
      <vt:lpstr>Helvetica Neue</vt:lpstr>
      <vt:lpstr>Calibri</vt:lpstr>
      <vt:lpstr>Söhne</vt:lpstr>
      <vt:lpstr>HK Grotesk Bold</vt:lpstr>
      <vt:lpstr>HK Grotesk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Yoginder Singh</cp:lastModifiedBy>
  <cp:revision>9</cp:revision>
  <dcterms:created xsi:type="dcterms:W3CDTF">2006-08-16T00:00:00Z</dcterms:created>
  <dcterms:modified xsi:type="dcterms:W3CDTF">2023-12-15T16:25:46Z</dcterms:modified>
  <dc:identifier>DAF3DT2poc4</dc:identifier>
</cp:coreProperties>
</file>

<file path=docProps/thumbnail.jpeg>
</file>